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2" r:id="rId6"/>
    <p:sldId id="259" r:id="rId7"/>
    <p:sldId id="260" r:id="rId8"/>
    <p:sldId id="261" r:id="rId9"/>
    <p:sldId id="271" r:id="rId10"/>
    <p:sldId id="270" r:id="rId11"/>
    <p:sldId id="272" r:id="rId12"/>
    <p:sldId id="273" r:id="rId13"/>
    <p:sldId id="274" r:id="rId14"/>
    <p:sldId id="275" r:id="rId15"/>
    <p:sldId id="269" r:id="rId16"/>
    <p:sldId id="258" r:id="rId17"/>
    <p:sldId id="257" r:id="rId18"/>
    <p:sldId id="276" r:id="rId19"/>
    <p:sldId id="263" r:id="rId20"/>
    <p:sldId id="264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2A6DE9-D0DA-027D-8EFC-25AEC4E5B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7B9CD79-AEA7-F1EC-E90A-133A919FB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257E33-F989-531B-14B3-18D92127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6849-0761-4EB2-BD45-968B762786E9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194C0D-D64A-3AC4-8390-3E894749B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F9DD40-6BFA-5262-5BF6-58E759337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E0C51-058E-4B7B-9A71-155BB70FC4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375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06FE54-EB6C-D7F1-3401-2F9D0EB6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95C996D-3FAC-0E68-77CF-2DE7BD621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49745D-FA4D-3BA5-2C0D-07DAB20FC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6849-0761-4EB2-BD45-968B762786E9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867E06-E1B2-1161-DFC9-20E728EF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50B069-3498-D731-DD2E-5C2886BC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E0C51-058E-4B7B-9A71-155BB70FC4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890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52B194C-7B63-3B6B-EF6E-55F5C01AFD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CAA4C98-FFF3-8E76-B2A7-E53557A376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A916E3-E902-ED42-3642-AFF45870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6849-0761-4EB2-BD45-968B762786E9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8BDF94-8D69-F469-F23F-503077C6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7EC492-CF57-378F-06F8-64867CBC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E0C51-058E-4B7B-9A71-155BB70FC4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07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4DC96E-F069-A97E-5F4C-21CBA1CF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D6B835-0DE3-A919-1EAC-4DD844FE3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FFFFC8-9587-5C93-4ED6-0FC6720C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6849-0761-4EB2-BD45-968B762786E9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428993-BA56-C2B8-F818-09D522572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D60BD7-D7C8-59CC-7E11-78E17BA1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E0C51-058E-4B7B-9A71-155BB70FC4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93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92FC7D-6FB7-CDA8-88EE-8F53E352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B26C10-971C-5681-0C96-1DD20ECD2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1031F5-0FC6-9E50-76CF-46AD3E1A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6849-0761-4EB2-BD45-968B762786E9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164FD0-FD4B-A126-6F1C-F2B39F7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1E74EE-12DC-03F1-B704-D066A2C3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E0C51-058E-4B7B-9A71-155BB70FC4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87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9FDC30-D6E4-1018-1131-E598DC56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5B53A7-8B4B-A60E-9BA4-9F6F2C44D4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127AB1C-6867-D925-B846-A24C15DEB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723F00E-9F81-2628-E4F9-55775EAE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6849-0761-4EB2-BD45-968B762786E9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4FF18C3-81AB-38AC-0345-420C4AA62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8C7D6E-EA6B-C459-3EF4-2BACA3515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E0C51-058E-4B7B-9A71-155BB70FC4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059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9997DB-D368-D46F-B7AE-0B8A01CE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2312867-A3EB-5BF8-F4D9-6825163C2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36F440-44CB-F7C3-5FF1-50EDDE3F7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74275CC-F0D5-E8C5-15F2-6AAC8BEFE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39B6DF7-438B-14B9-302F-42865F3A70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DD0C8C3-01D9-B80A-89CF-E001B594F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6849-0761-4EB2-BD45-968B762786E9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9956057-5FBB-4AB7-ECFB-2B6151C1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093686F-D418-E513-1CFE-9A27652B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E0C51-058E-4B7B-9A71-155BB70FC4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61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231E89-4F16-9818-9D52-C19C3B268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D7D0D22-E993-6AFA-113F-7BD1AFB5F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6849-0761-4EB2-BD45-968B762786E9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BC4C62C-DF48-881E-9A92-EE37A9E08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ACF892F-C546-EA88-F347-8CF32C33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E0C51-058E-4B7B-9A71-155BB70FC4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89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EFF6F83-9BED-D04D-FF60-6CAED006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6849-0761-4EB2-BD45-968B762786E9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EBE6F57-743A-51BE-F6AD-A0152C41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64CCB2-8778-F0A2-11ED-4967A987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E0C51-058E-4B7B-9A71-155BB70FC4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973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DB230-72C8-51BA-F63E-79CF53E1F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C797E3-4D8E-2916-434E-D63BC82C1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89C12C7-B7AF-2F27-80FA-50E912AAF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1011121-1476-C753-8C1F-10D6D45AB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6849-0761-4EB2-BD45-968B762786E9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B0942C8-8A33-7B11-36D3-92399CA8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B270024-CD0F-2512-4DF5-9C13AD9B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E0C51-058E-4B7B-9A71-155BB70FC4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401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1FC66-8976-E962-5FC9-57FE4FAFA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30A140B-8F2B-4594-C5B2-FDAA6171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2C798E-89F4-50C8-F16A-E4AF77335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3B693B9-7EE0-A5CB-4672-9F22C09A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6849-0761-4EB2-BD45-968B762786E9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E1A31D3-7E50-0C00-CA9E-9389727B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1FFB62-ACE4-E64E-3DFD-7A7EEA2E3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E0C51-058E-4B7B-9A71-155BB70FC4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68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7F16F8B-767F-B358-2FAE-5D5F1E5F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EE2CA1-7D47-3D31-4A23-FCBA6141E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9482A9-E8E4-146D-AB3B-34D90ED47D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A6849-0761-4EB2-BD45-968B762786E9}" type="datetimeFigureOut">
              <a:rPr lang="cs-CZ" smtClean="0"/>
              <a:t>21.11.2025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63A88C-3F00-2575-9C2A-38195AEC2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8D614B-FAEE-B6E2-20AD-AF3CFF25E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E0C51-058E-4B7B-9A71-155BB70FC4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31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D5A820-3E40-D320-7C63-9762A72035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Artrodéza</a:t>
            </a:r>
            <a:r>
              <a:rPr lang="cs-CZ" dirty="0"/>
              <a:t> TC kloubu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E66D41-CD0E-6725-420C-EE0370F46F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MUDr.Jiří</a:t>
            </a:r>
            <a:r>
              <a:rPr lang="cs-CZ" dirty="0"/>
              <a:t> Bek</a:t>
            </a:r>
          </a:p>
          <a:p>
            <a:r>
              <a:rPr lang="cs-CZ" dirty="0"/>
              <a:t>Ortopedická klinika 1.LF UK a FN Motol</a:t>
            </a:r>
          </a:p>
          <a:p>
            <a:r>
              <a:rPr lang="cs-CZ" dirty="0"/>
              <a:t>Nemocnice Vršovice</a:t>
            </a:r>
          </a:p>
        </p:txBody>
      </p:sp>
    </p:spTree>
    <p:extLst>
      <p:ext uri="{BB962C8B-B14F-4D97-AF65-F5344CB8AC3E}">
        <p14:creationId xmlns:p14="http://schemas.microsoft.com/office/powerpoint/2010/main" val="2244551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AB2484-B1BA-0BFC-2763-B9DBADF36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12 měsíců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C357CC-E4B7-C61B-1F55-A52C73748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7FFA9AC-1838-6FDF-CE88-D9E8E1F1A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84" y="1379792"/>
            <a:ext cx="3621586" cy="50226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96FCAE-DE67-6CD4-37DE-887F3170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970" y="1379791"/>
            <a:ext cx="4567538" cy="502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35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B6A3E3-F87C-2379-6F6F-6C36B5ACB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  2 roky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0019E6-C3E6-C51E-F7AF-C89FA06F4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921753-DA46-745A-4802-7ED0E0559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92" y="1447999"/>
            <a:ext cx="3022910" cy="510658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630A04C-E75A-AC77-42D1-4EB635126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542" y="1447999"/>
            <a:ext cx="3226019" cy="510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44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6A7868-6C31-1816-4817-5541857E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677"/>
            <a:ext cx="10515600" cy="1325563"/>
          </a:xfrm>
        </p:spPr>
        <p:txBody>
          <a:bodyPr/>
          <a:lstStyle/>
          <a:p>
            <a:r>
              <a:rPr lang="cs-CZ" dirty="0"/>
              <a:t>      </a:t>
            </a:r>
            <a:r>
              <a:rPr lang="cs-CZ" dirty="0" err="1"/>
              <a:t>Transfibulární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       přístup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EFC916-8D51-2B31-41F9-9CB9138A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B45C29-87F4-B6FC-ACE5-5E737FA38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568" y="681037"/>
            <a:ext cx="5784398" cy="537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35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B20BD6-9226-20ED-DADE-2BBF7DB07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AS </a:t>
            </a:r>
            <a:r>
              <a:rPr lang="cs-CZ" dirty="0" err="1"/>
              <a:t>artrodéza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9B2AD3-FA5D-7DAC-8C1D-FA3EAB5FB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A797E73-3375-861C-CEEE-0168D8248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250" y="2315233"/>
            <a:ext cx="2824691" cy="319098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94B336C-FEEA-1642-F5F2-4B6A293CD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518" y="2315233"/>
            <a:ext cx="3669993" cy="371474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805C339-D1C9-C8EB-2B68-6449DA8FA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41" y="1351782"/>
            <a:ext cx="2391109" cy="550621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824E485-2FED-51ED-F00F-AC3F2F99E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579" y="638684"/>
            <a:ext cx="2508939" cy="58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09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38EF29-F741-A41A-5CCA-CA21F304A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              AD dlahou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F3F429-8EEB-B42E-D3BA-07C1ED723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922624-A48D-3FB1-7365-BFFEB16F3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17" y="1233895"/>
            <a:ext cx="2838846" cy="55347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F3E40F2-B69B-138B-0042-EC2542ED0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014" y="1448989"/>
            <a:ext cx="4315427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96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63CFF1-22D6-394A-D16F-84E0F5E6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76" y="500062"/>
            <a:ext cx="10515600" cy="1325563"/>
          </a:xfrm>
        </p:spPr>
        <p:txBody>
          <a:bodyPr/>
          <a:lstStyle/>
          <a:p>
            <a:r>
              <a:rPr lang="cs-CZ" dirty="0"/>
              <a:t>AD – </a:t>
            </a:r>
            <a:r>
              <a:rPr lang="cs-CZ" dirty="0" err="1"/>
              <a:t>postop</a:t>
            </a:r>
            <a:r>
              <a:rPr lang="cs-CZ" dirty="0"/>
              <a:t> protokol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48AF05-DCD1-3B0D-D28A-C575C836E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Sádrová dlaha na </a:t>
            </a:r>
            <a:r>
              <a:rPr lang="cs-CZ" dirty="0" err="1"/>
              <a:t>op.sále</a:t>
            </a:r>
            <a:endParaRPr lang="cs-CZ" dirty="0"/>
          </a:p>
          <a:p>
            <a:r>
              <a:rPr lang="cs-CZ" dirty="0"/>
              <a:t>1. převaz – nasazení ortézy </a:t>
            </a:r>
            <a:r>
              <a:rPr lang="cs-CZ" dirty="0" err="1"/>
              <a:t>walker</a:t>
            </a:r>
            <a:r>
              <a:rPr lang="cs-CZ" dirty="0"/>
              <a:t> na 9-12 týdnů </a:t>
            </a:r>
          </a:p>
          <a:p>
            <a:r>
              <a:rPr lang="cs-CZ" dirty="0"/>
              <a:t>1.-4. týden bez zátěže op.DK</a:t>
            </a:r>
          </a:p>
          <a:p>
            <a:r>
              <a:rPr lang="cs-CZ" dirty="0"/>
              <a:t>5.-6. týden zátěž vlastní vahou končetiny</a:t>
            </a:r>
          </a:p>
          <a:p>
            <a:r>
              <a:rPr lang="cs-CZ" dirty="0"/>
              <a:t>6.-9.(-12.) týden zátěž do bolesti, </a:t>
            </a:r>
            <a:r>
              <a:rPr lang="cs-CZ" dirty="0" err="1"/>
              <a:t>walker</a:t>
            </a:r>
            <a:r>
              <a:rPr lang="cs-CZ" dirty="0"/>
              <a:t> jen na chůzi</a:t>
            </a:r>
          </a:p>
        </p:txBody>
      </p:sp>
    </p:spTree>
    <p:extLst>
      <p:ext uri="{BB962C8B-B14F-4D97-AF65-F5344CB8AC3E}">
        <p14:creationId xmlns:p14="http://schemas.microsoft.com/office/powerpoint/2010/main" val="2223827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A0447-7A65-3F20-C3FF-228ADD52F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396" y="732631"/>
            <a:ext cx="10515600" cy="1325563"/>
          </a:xfrm>
        </p:spPr>
        <p:txBody>
          <a:bodyPr/>
          <a:lstStyle/>
          <a:p>
            <a:r>
              <a:rPr lang="cs-CZ" dirty="0"/>
              <a:t>AD hlezna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D7ACAFF-3EF9-16A7-1FB5-0D6E8B3F75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3CDB2510-BD19-1B7E-F5B9-A394CA8EB6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245664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C4DC282-8E3F-F5E4-8E5C-3EEC44EF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592" y="421109"/>
            <a:ext cx="10515600" cy="1325563"/>
          </a:xfrm>
        </p:spPr>
        <p:txBody>
          <a:bodyPr/>
          <a:lstStyle/>
          <a:p>
            <a:r>
              <a:rPr lang="cs-CZ" dirty="0"/>
              <a:t>6 měsíců po AD hlezna vlevo</a:t>
            </a:r>
          </a:p>
        </p:txBody>
      </p:sp>
      <p:pic>
        <p:nvPicPr>
          <p:cNvPr id="4" name="TC déza 1">
            <a:hlinkClick r:id="" action="ppaction://media"/>
            <a:extLst>
              <a:ext uri="{FF2B5EF4-FFF2-40B4-BE49-F238E27FC236}">
                <a16:creationId xmlns:a16="http://schemas.microsoft.com/office/drawing/2014/main" id="{62661132-F0CE-0BBA-DB7C-C616603F8938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7150" y="1965325"/>
            <a:ext cx="2447925" cy="4351338"/>
          </a:xfrm>
        </p:spPr>
      </p:pic>
      <p:pic>
        <p:nvPicPr>
          <p:cNvPr id="7" name="TC déza 2">
            <a:hlinkClick r:id="" action="ppaction://media"/>
            <a:extLst>
              <a:ext uri="{FF2B5EF4-FFF2-40B4-BE49-F238E27FC236}">
                <a16:creationId xmlns:a16="http://schemas.microsoft.com/office/drawing/2014/main" id="{0CB045CC-8BDC-8591-F7A2-61CC513C62E0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9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325781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007CB43-8401-8626-7F93-09CA64CBC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816" y="500062"/>
            <a:ext cx="10515600" cy="1325563"/>
          </a:xfrm>
        </p:spPr>
        <p:txBody>
          <a:bodyPr/>
          <a:lstStyle/>
          <a:p>
            <a:r>
              <a:rPr lang="cs-CZ" dirty="0"/>
              <a:t>Komplikace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EA9116C-66D2-335E-8388-2AB725585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Nejčastější: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Infekce</a:t>
            </a:r>
          </a:p>
          <a:p>
            <a:r>
              <a:rPr lang="cs-CZ" dirty="0"/>
              <a:t>Pakloub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134E76C-C31D-16BA-5886-3CDE88EA3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6270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00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E61FB4-E943-4EB1-9110-D87A1D9D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335" y="411778"/>
            <a:ext cx="10515600" cy="1325563"/>
          </a:xfrm>
        </p:spPr>
        <p:txBody>
          <a:bodyPr/>
          <a:lstStyle/>
          <a:p>
            <a:r>
              <a:rPr lang="cs-CZ" dirty="0"/>
              <a:t>Shrnutí AD, srovnání s TEP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55EDD4-23EF-BA98-D6DE-C849869DD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Různé studie ukazují různé výsledky – někde TEP mírně lepší, ale jiné bez rozdílu</a:t>
            </a:r>
          </a:p>
          <a:p>
            <a:r>
              <a:rPr lang="cs-CZ" dirty="0"/>
              <a:t>Po AD je vyšší riziko subtalární </a:t>
            </a:r>
            <a:r>
              <a:rPr lang="cs-CZ" dirty="0" err="1"/>
              <a:t>artrodézy</a:t>
            </a:r>
            <a:endParaRPr lang="cs-CZ" dirty="0"/>
          </a:p>
          <a:p>
            <a:r>
              <a:rPr lang="cs-CZ" dirty="0"/>
              <a:t>Z krátko a střednědobého pohledu bez rozdílu z hlediska komplikací a spokojenosti pacientů</a:t>
            </a:r>
          </a:p>
          <a:p>
            <a:r>
              <a:rPr lang="cs-CZ" dirty="0"/>
              <a:t>Některé studie uvádí vyšší procento reoperací u TEP ale současně vyšší spokojenost pacientů</a:t>
            </a:r>
          </a:p>
          <a:p>
            <a:r>
              <a:rPr lang="cs-CZ" dirty="0"/>
              <a:t>Styl chůze – bez sign. rozdílu, mírně lepší u TEP, ale ani u jedné metody není stejná jako u zdravého hlezna</a:t>
            </a:r>
          </a:p>
          <a:p>
            <a:r>
              <a:rPr lang="cs-CZ" dirty="0"/>
              <a:t>Sport – návrat k předoperačnímu stavu(ne </a:t>
            </a:r>
            <a:r>
              <a:rPr lang="cs-CZ" dirty="0" err="1"/>
              <a:t>předúrazovému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               - často - kolo, plavání, turistika, tanec, golf</a:t>
            </a:r>
          </a:p>
          <a:p>
            <a:pPr marL="0" indent="0">
              <a:buNone/>
            </a:pPr>
            <a:r>
              <a:rPr lang="cs-CZ" dirty="0"/>
              <a:t>                - omezeně – lyžování, snowboarding, gymnastika</a:t>
            </a:r>
          </a:p>
          <a:p>
            <a:pPr marL="0" indent="0">
              <a:buNone/>
            </a:pPr>
            <a:r>
              <a:rPr lang="cs-CZ" dirty="0"/>
              <a:t>               - problém – fotbal, tenis, běh, basketbal</a:t>
            </a:r>
          </a:p>
          <a:p>
            <a:r>
              <a:rPr lang="cs-CZ" dirty="0"/>
              <a:t>Mladý, aktivní, </a:t>
            </a:r>
            <a:r>
              <a:rPr lang="cs-CZ" dirty="0" err="1"/>
              <a:t>high-demand</a:t>
            </a:r>
            <a:r>
              <a:rPr lang="cs-CZ" dirty="0"/>
              <a:t> – spíše AD</a:t>
            </a:r>
          </a:p>
        </p:txBody>
      </p:sp>
    </p:spTree>
    <p:extLst>
      <p:ext uri="{BB962C8B-B14F-4D97-AF65-F5344CB8AC3E}">
        <p14:creationId xmlns:p14="http://schemas.microsoft.com/office/powerpoint/2010/main" val="49591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39C94-44B0-B7EA-24AD-A1CE6382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245" y="500062"/>
            <a:ext cx="10515600" cy="1325563"/>
          </a:xfrm>
        </p:spPr>
        <p:txBody>
          <a:bodyPr/>
          <a:lstStyle/>
          <a:p>
            <a:r>
              <a:rPr lang="cs-CZ" dirty="0" err="1"/>
              <a:t>Artroza</a:t>
            </a:r>
            <a:r>
              <a:rPr lang="cs-CZ" dirty="0"/>
              <a:t> hlezna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48F079-C9B5-D442-22B2-F3A9BA7C8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2196"/>
            <a:ext cx="10515600" cy="4351338"/>
          </a:xfrm>
        </p:spPr>
        <p:txBody>
          <a:bodyPr/>
          <a:lstStyle/>
          <a:p>
            <a:r>
              <a:rPr lang="cs-CZ" dirty="0"/>
              <a:t>Nejčastěji </a:t>
            </a:r>
            <a:r>
              <a:rPr lang="cs-CZ" dirty="0" err="1"/>
              <a:t>potraumatická</a:t>
            </a:r>
            <a:r>
              <a:rPr lang="cs-CZ" dirty="0"/>
              <a:t>, dále revmatická</a:t>
            </a:r>
          </a:p>
          <a:p>
            <a:r>
              <a:rPr lang="cs-CZ" dirty="0"/>
              <a:t>U mladších jedinců s vyšší úrovní aktivity častější než </a:t>
            </a:r>
            <a:r>
              <a:rPr lang="cs-CZ" dirty="0" err="1"/>
              <a:t>coxartroza</a:t>
            </a:r>
            <a:r>
              <a:rPr lang="cs-CZ" dirty="0"/>
              <a:t>/</a:t>
            </a:r>
            <a:r>
              <a:rPr lang="cs-CZ" dirty="0" err="1"/>
              <a:t>gonartroza</a:t>
            </a:r>
            <a:r>
              <a:rPr lang="cs-CZ" dirty="0"/>
              <a:t> </a:t>
            </a:r>
          </a:p>
          <a:p>
            <a:r>
              <a:rPr lang="cs-CZ" dirty="0"/>
              <a:t>Pokročilá artróza hlezna zhoršuje život stejně jako renální selhání, srdeční selhání, pokročilá </a:t>
            </a:r>
            <a:r>
              <a:rPr lang="cs-CZ" dirty="0" err="1"/>
              <a:t>coxartroza</a:t>
            </a:r>
            <a:endParaRPr lang="cs-CZ" dirty="0"/>
          </a:p>
          <a:p>
            <a:r>
              <a:rPr lang="cs-CZ" dirty="0"/>
              <a:t>1879 – Albert – první popis AD hlezna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4538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B8A64D-09FB-A84C-5FD5-1A473C30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74455"/>
            <a:ext cx="10515600" cy="1325563"/>
          </a:xfrm>
        </p:spPr>
        <p:txBody>
          <a:bodyPr/>
          <a:lstStyle/>
          <a:p>
            <a:r>
              <a:rPr lang="cs-CZ" dirty="0" err="1"/>
              <a:t>Take</a:t>
            </a:r>
            <a:r>
              <a:rPr lang="cs-CZ" dirty="0"/>
              <a:t> </a:t>
            </a:r>
            <a:r>
              <a:rPr lang="cs-CZ" dirty="0" err="1"/>
              <a:t>home</a:t>
            </a:r>
            <a:r>
              <a:rPr lang="cs-CZ" dirty="0"/>
              <a:t> </a:t>
            </a:r>
            <a:r>
              <a:rPr lang="cs-CZ" dirty="0" err="1"/>
              <a:t>message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D48303-387B-AE4C-08FD-B49C1064E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Pečlivá diagnostika – přidružené deformity</a:t>
            </a:r>
          </a:p>
          <a:p>
            <a:r>
              <a:rPr lang="cs-CZ" dirty="0"/>
              <a:t>Výběr vhodného přístupu vzhledem k deformitě</a:t>
            </a:r>
          </a:p>
          <a:p>
            <a:r>
              <a:rPr lang="cs-CZ" dirty="0"/>
              <a:t>Pečlivý výběr pacienta(kouření, cévy, kožní kryt,..)</a:t>
            </a:r>
          </a:p>
          <a:p>
            <a:r>
              <a:rPr lang="cs-CZ" dirty="0"/>
              <a:t>U bilaterálního poškození ne bil.AD, ale TEP nebo AD + TEP</a:t>
            </a:r>
          </a:p>
        </p:txBody>
      </p:sp>
    </p:spTree>
    <p:extLst>
      <p:ext uri="{BB962C8B-B14F-4D97-AF65-F5344CB8AC3E}">
        <p14:creationId xmlns:p14="http://schemas.microsoft.com/office/powerpoint/2010/main" val="1520016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47AAA3-9905-1F26-B05C-AF76DF39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8E9449A-2A80-4D23-2F8F-6AC759BE7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4413" y="1273970"/>
            <a:ext cx="5157787" cy="823912"/>
          </a:xfrm>
        </p:spPr>
        <p:txBody>
          <a:bodyPr/>
          <a:lstStyle/>
          <a:p>
            <a:r>
              <a:rPr lang="cs-CZ" sz="3600" dirty="0" err="1"/>
              <a:t>Artrodéza</a:t>
            </a:r>
            <a:endParaRPr lang="cs-CZ" sz="3600" dirty="0"/>
          </a:p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748366-407B-F081-640B-C3B307AECA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Plusy</a:t>
            </a:r>
          </a:p>
          <a:p>
            <a:r>
              <a:rPr lang="cs-CZ" dirty="0"/>
              <a:t>Standardní metoda</a:t>
            </a:r>
          </a:p>
          <a:p>
            <a:r>
              <a:rPr lang="cs-CZ" dirty="0"/>
              <a:t>Dlouhodobé dobré výsledky</a:t>
            </a:r>
          </a:p>
          <a:p>
            <a:r>
              <a:rPr lang="cs-CZ" dirty="0"/>
              <a:t>Široce používaná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Minusy</a:t>
            </a:r>
          </a:p>
          <a:p>
            <a:r>
              <a:rPr lang="cs-CZ" dirty="0" err="1"/>
              <a:t>Artroza</a:t>
            </a:r>
            <a:r>
              <a:rPr lang="cs-CZ" dirty="0"/>
              <a:t> v přilehlých kloubech</a:t>
            </a:r>
          </a:p>
          <a:p>
            <a:r>
              <a:rPr lang="cs-CZ" dirty="0"/>
              <a:t>Změny v charakteru chůze</a:t>
            </a:r>
          </a:p>
          <a:p>
            <a:pPr marL="0" indent="0">
              <a:buNone/>
            </a:pPr>
            <a:r>
              <a:rPr lang="cs-CZ" dirty="0"/>
              <a:t>  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987670B-55C2-D7E7-A019-4E0CF741D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6825" y="862014"/>
            <a:ext cx="5183188" cy="823912"/>
          </a:xfrm>
        </p:spPr>
        <p:txBody>
          <a:bodyPr>
            <a:normAutofit/>
          </a:bodyPr>
          <a:lstStyle/>
          <a:p>
            <a:r>
              <a:rPr lang="cs-CZ" sz="3600" dirty="0"/>
              <a:t>TEP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6A0FF82-9C9D-BEF0-4E0B-EE9597DC322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Plusy</a:t>
            </a:r>
          </a:p>
          <a:p>
            <a:r>
              <a:rPr lang="cs-CZ" dirty="0"/>
              <a:t>Lepší ROM</a:t>
            </a:r>
          </a:p>
          <a:p>
            <a:r>
              <a:rPr lang="cs-CZ" dirty="0"/>
              <a:t>Dříve neuspokojivé výsledky, ale poslední roky</a:t>
            </a:r>
          </a:p>
          <a:p>
            <a:pPr marL="0" indent="0">
              <a:buNone/>
            </a:pPr>
            <a:r>
              <a:rPr lang="cs-CZ" dirty="0"/>
              <a:t>     zlepšení a větší popularita</a:t>
            </a:r>
          </a:p>
          <a:p>
            <a:r>
              <a:rPr lang="cs-CZ" dirty="0"/>
              <a:t>Dobré krátko a střednědobé výsledky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Minusy</a:t>
            </a:r>
          </a:p>
          <a:p>
            <a:r>
              <a:rPr lang="cs-CZ" dirty="0"/>
              <a:t>? Dlouhodobé výsledky?</a:t>
            </a:r>
          </a:p>
          <a:p>
            <a:r>
              <a:rPr lang="cs-CZ" dirty="0"/>
              <a:t>Technicky náročnější primo a zejména revizní</a:t>
            </a:r>
          </a:p>
          <a:p>
            <a:pPr marL="0" indent="0">
              <a:buNone/>
            </a:pPr>
            <a:r>
              <a:rPr lang="cs-CZ" dirty="0"/>
              <a:t>    výkony</a:t>
            </a:r>
          </a:p>
        </p:txBody>
      </p:sp>
    </p:spTree>
    <p:extLst>
      <p:ext uri="{BB962C8B-B14F-4D97-AF65-F5344CB8AC3E}">
        <p14:creationId xmlns:p14="http://schemas.microsoft.com/office/powerpoint/2010/main" val="239249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ED7CB80A-D71E-4E9A-1EBC-D9F8BE3C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00062"/>
            <a:ext cx="10515600" cy="1325563"/>
          </a:xfrm>
        </p:spPr>
        <p:txBody>
          <a:bodyPr/>
          <a:lstStyle/>
          <a:p>
            <a:r>
              <a:rPr lang="cs-CZ" dirty="0"/>
              <a:t>Indikace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25252A63-507C-FA20-6D80-D62680FDA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Pokročilá artróza hlezna nereagující na 6 měsíců trvající konzervativní terapii</a:t>
            </a:r>
          </a:p>
          <a:p>
            <a:r>
              <a:rPr lang="cs-CZ" dirty="0"/>
              <a:t>Průměrné věk indikace        - TEP kolena 65 let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- TEP kyčle 66 let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- TEP hlezna 63 let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- AD hlezna 55 let</a:t>
            </a:r>
          </a:p>
          <a:p>
            <a:r>
              <a:rPr lang="cs-CZ" dirty="0"/>
              <a:t>Důležité je posouzení míry deformity hlezna a nohy</a:t>
            </a:r>
          </a:p>
        </p:txBody>
      </p:sp>
    </p:spTree>
    <p:extLst>
      <p:ext uri="{BB962C8B-B14F-4D97-AF65-F5344CB8AC3E}">
        <p14:creationId xmlns:p14="http://schemas.microsoft.com/office/powerpoint/2010/main" val="2432807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67132-B7A4-E8BD-6AD6-72843172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714" y="365125"/>
            <a:ext cx="10515600" cy="1325563"/>
          </a:xfrm>
        </p:spPr>
        <p:txBody>
          <a:bodyPr/>
          <a:lstStyle/>
          <a:p>
            <a:r>
              <a:rPr lang="cs-CZ" dirty="0" err="1"/>
              <a:t>Artrodéza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D7431A-5607-D656-6A36-6B67BE494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Způsob fixace nemá vliv na výsledek hojení </a:t>
            </a:r>
            <a:r>
              <a:rPr lang="cs-CZ" dirty="0" err="1"/>
              <a:t>dézy</a:t>
            </a:r>
            <a:endParaRPr lang="cs-CZ" dirty="0"/>
          </a:p>
          <a:p>
            <a:r>
              <a:rPr lang="cs-CZ" dirty="0"/>
              <a:t>Typ </a:t>
            </a:r>
            <a:r>
              <a:rPr lang="cs-CZ" dirty="0" err="1"/>
              <a:t>dézy</a:t>
            </a:r>
            <a:r>
              <a:rPr lang="cs-CZ" dirty="0"/>
              <a:t> – otevřená vs artroskopická – u AAD více studií uvádí rychlejší </a:t>
            </a:r>
            <a:r>
              <a:rPr lang="cs-CZ" dirty="0" err="1"/>
              <a:t>prohojování</a:t>
            </a:r>
            <a:r>
              <a:rPr lang="cs-CZ" dirty="0"/>
              <a:t> </a:t>
            </a:r>
            <a:r>
              <a:rPr lang="cs-CZ" dirty="0" err="1"/>
              <a:t>dézy</a:t>
            </a:r>
            <a:r>
              <a:rPr lang="cs-CZ" dirty="0"/>
              <a:t>, kratší hospitalizace, méně komplikací, menší bolest a otok</a:t>
            </a:r>
          </a:p>
          <a:p>
            <a:r>
              <a:rPr lang="cs-CZ" dirty="0"/>
              <a:t>Komplikace – mnoho studií, 0-40%</a:t>
            </a:r>
          </a:p>
          <a:p>
            <a:pPr marL="0" indent="0">
              <a:buNone/>
            </a:pPr>
            <a:r>
              <a:rPr lang="cs-CZ" dirty="0"/>
              <a:t>                         - vyšší riziko pakloubu u </a:t>
            </a:r>
            <a:r>
              <a:rPr lang="cs-CZ" dirty="0" err="1"/>
              <a:t>ipsilaterální</a:t>
            </a:r>
            <a:r>
              <a:rPr lang="cs-CZ" dirty="0"/>
              <a:t> subtalární </a:t>
            </a:r>
            <a:r>
              <a:rPr lang="cs-CZ" dirty="0" err="1"/>
              <a:t>dézy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- snad vyšší riziko u kuřáků a DM</a:t>
            </a:r>
          </a:p>
          <a:p>
            <a:r>
              <a:rPr lang="cs-CZ" dirty="0"/>
              <a:t>Rozsah pohybu – zvýší se rozsah v </a:t>
            </a:r>
            <a:r>
              <a:rPr lang="cs-CZ" dirty="0" err="1"/>
              <a:t>subtal.kl</a:t>
            </a:r>
            <a:r>
              <a:rPr lang="cs-CZ" dirty="0"/>
              <a:t>. a TN kloubu</a:t>
            </a:r>
          </a:p>
        </p:txBody>
      </p:sp>
    </p:spTree>
    <p:extLst>
      <p:ext uri="{BB962C8B-B14F-4D97-AF65-F5344CB8AC3E}">
        <p14:creationId xmlns:p14="http://schemas.microsoft.com/office/powerpoint/2010/main" val="3638154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4F9FC3-CD9F-2CA2-6CD3-B7BCC4187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220" y="500062"/>
            <a:ext cx="10515600" cy="1325563"/>
          </a:xfrm>
        </p:spPr>
        <p:txBody>
          <a:bodyPr/>
          <a:lstStyle/>
          <a:p>
            <a:r>
              <a:rPr lang="cs-CZ" dirty="0"/>
              <a:t>Předoperační plánování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CA03B8-7F5A-0FCD-D5EF-581894AA0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Vyšetření celé DK – je deformita jen v hlezně?</a:t>
            </a:r>
          </a:p>
          <a:p>
            <a:r>
              <a:rPr lang="cs-CZ" dirty="0"/>
              <a:t>Palpace – co vše způsobuje bolest – artróza, šlachy,…</a:t>
            </a:r>
          </a:p>
          <a:p>
            <a:r>
              <a:rPr lang="cs-CZ" dirty="0"/>
              <a:t>ROM i dalších kloubů nohy</a:t>
            </a:r>
          </a:p>
          <a:p>
            <a:r>
              <a:rPr lang="cs-CZ" dirty="0" err="1"/>
              <a:t>Silfverskjoeld</a:t>
            </a:r>
            <a:r>
              <a:rPr lang="cs-CZ" dirty="0"/>
              <a:t> test, stabilita</a:t>
            </a:r>
          </a:p>
          <a:p>
            <a:r>
              <a:rPr lang="cs-CZ" dirty="0"/>
              <a:t>Neuropatie</a:t>
            </a:r>
          </a:p>
          <a:p>
            <a:r>
              <a:rPr lang="cs-CZ" dirty="0"/>
              <a:t>RTG – snímky v zátěži – AP hlezna, bočná nohy, </a:t>
            </a:r>
            <a:r>
              <a:rPr lang="cs-CZ" dirty="0" err="1"/>
              <a:t>dorsopl.nohy</a:t>
            </a:r>
            <a:r>
              <a:rPr lang="cs-CZ" dirty="0"/>
              <a:t>, </a:t>
            </a:r>
            <a:r>
              <a:rPr lang="cs-CZ" dirty="0" err="1"/>
              <a:t>Saltzmannova</a:t>
            </a:r>
            <a:r>
              <a:rPr lang="cs-CZ" dirty="0"/>
              <a:t> projekce, ev. </a:t>
            </a:r>
            <a:r>
              <a:rPr lang="cs-CZ" dirty="0" err="1"/>
              <a:t>rtg</a:t>
            </a:r>
            <a:r>
              <a:rPr lang="cs-CZ" dirty="0"/>
              <a:t> obou DK</a:t>
            </a:r>
          </a:p>
          <a:p>
            <a:r>
              <a:rPr lang="cs-CZ" dirty="0"/>
              <a:t>CT,MR při nejasnostech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6629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7047E4-8F0A-3701-781B-6E0A3D70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93406"/>
            <a:ext cx="10515600" cy="1325563"/>
          </a:xfrm>
        </p:spPr>
        <p:txBody>
          <a:bodyPr/>
          <a:lstStyle/>
          <a:p>
            <a:r>
              <a:rPr lang="cs-CZ" dirty="0"/>
              <a:t>AD – operační přístupy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548821-48F9-5998-54FC-F64C68DBA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Přední – nejčastější, zachovává fibulu</a:t>
            </a:r>
          </a:p>
          <a:p>
            <a:r>
              <a:rPr lang="cs-CZ" dirty="0"/>
              <a:t>Laterální – osteotomie fibuly – výhodné u </a:t>
            </a:r>
            <a:r>
              <a:rPr lang="cs-CZ" dirty="0" err="1"/>
              <a:t>varozních</a:t>
            </a:r>
            <a:r>
              <a:rPr lang="cs-CZ" dirty="0"/>
              <a:t> hlezen</a:t>
            </a:r>
          </a:p>
          <a:p>
            <a:r>
              <a:rPr lang="cs-CZ" dirty="0" err="1"/>
              <a:t>Posterolaterální</a:t>
            </a:r>
            <a:r>
              <a:rPr lang="cs-CZ" dirty="0"/>
              <a:t> – nevýhoda – polohování</a:t>
            </a:r>
          </a:p>
          <a:p>
            <a:pPr marL="0" indent="0">
              <a:buNone/>
            </a:pPr>
            <a:r>
              <a:rPr lang="cs-CZ" dirty="0"/>
              <a:t>                                  výhoda - přístup k hleznu i </a:t>
            </a:r>
            <a:r>
              <a:rPr lang="cs-CZ" dirty="0" err="1"/>
              <a:t>subtal.kl</a:t>
            </a:r>
            <a:r>
              <a:rPr lang="cs-CZ" dirty="0"/>
              <a:t>.</a:t>
            </a:r>
          </a:p>
          <a:p>
            <a:r>
              <a:rPr lang="cs-CZ" dirty="0"/>
              <a:t>Artroskopická </a:t>
            </a:r>
            <a:r>
              <a:rPr lang="cs-CZ" dirty="0" err="1"/>
              <a:t>artrodéza</a:t>
            </a:r>
            <a:r>
              <a:rPr lang="cs-CZ" dirty="0"/>
              <a:t> – jen malé deformity(Schneider 1983)</a:t>
            </a:r>
          </a:p>
          <a:p>
            <a:pPr marL="0" indent="0">
              <a:buNone/>
            </a:pPr>
            <a:r>
              <a:rPr lang="cs-CZ" dirty="0"/>
              <a:t>                                               - do 10° </a:t>
            </a:r>
            <a:r>
              <a:rPr lang="cs-CZ" dirty="0" err="1"/>
              <a:t>varus</a:t>
            </a:r>
            <a:r>
              <a:rPr lang="cs-CZ" dirty="0"/>
              <a:t>/</a:t>
            </a:r>
            <a:r>
              <a:rPr lang="cs-CZ" dirty="0" err="1"/>
              <a:t>valgus</a:t>
            </a:r>
            <a:r>
              <a:rPr lang="cs-CZ" dirty="0"/>
              <a:t>, do 10mm posun v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</a:t>
            </a:r>
            <a:r>
              <a:rPr lang="cs-CZ" dirty="0" err="1"/>
              <a:t>sagit.rovině</a:t>
            </a:r>
            <a:endParaRPr lang="cs-CZ" dirty="0"/>
          </a:p>
          <a:p>
            <a:r>
              <a:rPr lang="cs-CZ" dirty="0"/>
              <a:t> </a:t>
            </a:r>
            <a:r>
              <a:rPr lang="cs-CZ" dirty="0" err="1"/>
              <a:t>Miniinvazivní</a:t>
            </a:r>
            <a:r>
              <a:rPr lang="cs-CZ" dirty="0"/>
              <a:t> </a:t>
            </a:r>
            <a:r>
              <a:rPr lang="cs-CZ" dirty="0" err="1"/>
              <a:t>artrodéza</a:t>
            </a:r>
            <a:r>
              <a:rPr lang="cs-CZ" dirty="0"/>
              <a:t> - dtto</a:t>
            </a:r>
          </a:p>
        </p:txBody>
      </p:sp>
    </p:spTree>
    <p:extLst>
      <p:ext uri="{BB962C8B-B14F-4D97-AF65-F5344CB8AC3E}">
        <p14:creationId xmlns:p14="http://schemas.microsoft.com/office/powerpoint/2010/main" val="1140289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2BBCD2-D1FD-A594-E892-3DDD000C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59" y="311523"/>
            <a:ext cx="10515600" cy="1325563"/>
          </a:xfrm>
        </p:spPr>
        <p:txBody>
          <a:bodyPr/>
          <a:lstStyle/>
          <a:p>
            <a:r>
              <a:rPr lang="cs-CZ" dirty="0"/>
              <a:t>AD - fixace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5B7FB6-45DA-0213-F027-B1E2FC3E0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51" y="1731796"/>
            <a:ext cx="10515600" cy="4351338"/>
          </a:xfrm>
        </p:spPr>
        <p:txBody>
          <a:bodyPr>
            <a:normAutofit fontScale="40000" lnSpcReduction="20000"/>
          </a:bodyPr>
          <a:lstStyle/>
          <a:p>
            <a:r>
              <a:rPr lang="cs-CZ" sz="4200" dirty="0"/>
              <a:t>Šrouby – 2,3, paralelní, zkřížené</a:t>
            </a:r>
          </a:p>
          <a:p>
            <a:r>
              <a:rPr lang="cs-CZ" sz="4200" dirty="0"/>
              <a:t>Dlaha</a:t>
            </a:r>
          </a:p>
          <a:p>
            <a:r>
              <a:rPr lang="cs-CZ" sz="4200" dirty="0"/>
              <a:t>Hřeb (u TTC </a:t>
            </a:r>
            <a:r>
              <a:rPr lang="cs-CZ" sz="4200" dirty="0" err="1"/>
              <a:t>dézy</a:t>
            </a:r>
            <a:r>
              <a:rPr lang="cs-CZ" sz="4200" dirty="0"/>
              <a:t>)</a:t>
            </a:r>
          </a:p>
          <a:p>
            <a:r>
              <a:rPr lang="cs-CZ" sz="4200" dirty="0"/>
              <a:t>ZF – jen specifické indikace(kožní kryt, cévní </a:t>
            </a:r>
            <a:r>
              <a:rPr lang="cs-CZ" sz="4200" dirty="0" err="1"/>
              <a:t>insuf</a:t>
            </a:r>
            <a:r>
              <a:rPr lang="cs-CZ" sz="4200" dirty="0"/>
              <a:t>.)</a:t>
            </a:r>
          </a:p>
          <a:p>
            <a:r>
              <a:rPr lang="cs-CZ" sz="4200" dirty="0"/>
              <a:t>Použití auto/aloštěpu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4400" b="1" dirty="0"/>
              <a:t>Nejdůležitější je korekce deformity a dobrá příprava kloubních povrchů</a:t>
            </a:r>
          </a:p>
          <a:p>
            <a:pPr marL="0" indent="0">
              <a:buNone/>
            </a:pPr>
            <a:endParaRPr lang="cs-CZ" sz="3200" b="1" dirty="0"/>
          </a:p>
          <a:p>
            <a:r>
              <a:rPr lang="cs-CZ" sz="4200" dirty="0"/>
              <a:t>Odstranění chrupavky a </a:t>
            </a:r>
            <a:r>
              <a:rPr lang="cs-CZ" sz="4200" dirty="0" err="1"/>
              <a:t>spongializace</a:t>
            </a:r>
            <a:r>
              <a:rPr lang="cs-CZ" sz="4200" dirty="0"/>
              <a:t> </a:t>
            </a:r>
            <a:r>
              <a:rPr lang="cs-CZ" sz="4200" dirty="0" err="1"/>
              <a:t>subchondrální</a:t>
            </a:r>
            <a:r>
              <a:rPr lang="cs-CZ" sz="4200" dirty="0"/>
              <a:t> kosti do krvácející kosti</a:t>
            </a:r>
          </a:p>
          <a:p>
            <a:r>
              <a:rPr lang="cs-CZ" sz="4200" dirty="0"/>
              <a:t>Ideálně snaha o zachování konvexity/konkavity – tzn. nedělat rovné řezy pilou – zkrat</a:t>
            </a:r>
          </a:p>
          <a:p>
            <a:r>
              <a:rPr lang="cs-CZ" sz="4200" dirty="0"/>
              <a:t>Neutrální poloha v sagitální rovině – osteofyty, </a:t>
            </a:r>
            <a:r>
              <a:rPr lang="cs-CZ" sz="4200" dirty="0" err="1"/>
              <a:t>Achilova</a:t>
            </a:r>
            <a:r>
              <a:rPr lang="cs-CZ" sz="4200" dirty="0"/>
              <a:t> šlacha, </a:t>
            </a:r>
            <a:r>
              <a:rPr lang="cs-CZ" sz="4200" dirty="0" err="1"/>
              <a:t>ekvinus</a:t>
            </a:r>
            <a:r>
              <a:rPr lang="cs-CZ" sz="4200" dirty="0"/>
              <a:t> – progrese </a:t>
            </a:r>
            <a:r>
              <a:rPr lang="cs-CZ" sz="4200" dirty="0" err="1"/>
              <a:t>artrozy</a:t>
            </a:r>
            <a:r>
              <a:rPr lang="cs-CZ" sz="4200" dirty="0"/>
              <a:t> </a:t>
            </a:r>
            <a:r>
              <a:rPr lang="cs-CZ" sz="4200" dirty="0" err="1"/>
              <a:t>subtalo</a:t>
            </a:r>
            <a:r>
              <a:rPr lang="cs-CZ" sz="4200" dirty="0"/>
              <a:t> a TN</a:t>
            </a:r>
          </a:p>
          <a:p>
            <a:r>
              <a:rPr lang="cs-CZ" sz="4200" dirty="0"/>
              <a:t>5°valgus paty – otevírá </a:t>
            </a:r>
            <a:r>
              <a:rPr lang="cs-CZ" sz="4200" dirty="0" err="1"/>
              <a:t>Chopartův</a:t>
            </a:r>
            <a:r>
              <a:rPr lang="cs-CZ" sz="4200" dirty="0"/>
              <a:t> kloub</a:t>
            </a:r>
          </a:p>
          <a:p>
            <a:r>
              <a:rPr lang="cs-CZ" sz="4200" dirty="0"/>
              <a:t>0-5° zevní rotace</a:t>
            </a:r>
          </a:p>
          <a:p>
            <a:r>
              <a:rPr lang="cs-CZ" sz="4200" dirty="0"/>
              <a:t>Po korekci deformity hlezna je nutné posoudit a </a:t>
            </a:r>
            <a:r>
              <a:rPr lang="cs-CZ" sz="4200" dirty="0" err="1"/>
              <a:t>ev.zkorigovat</a:t>
            </a:r>
            <a:r>
              <a:rPr lang="cs-CZ" sz="4200" dirty="0"/>
              <a:t> deformitu nohy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659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21B5D-6743-0635-E533-7E16944BD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964" y="142995"/>
            <a:ext cx="10515600" cy="1325563"/>
          </a:xfrm>
        </p:spPr>
        <p:txBody>
          <a:bodyPr/>
          <a:lstStyle/>
          <a:p>
            <a:r>
              <a:rPr lang="cs-CZ" dirty="0"/>
              <a:t> poúrazová artróza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AD1538-2DAD-5CCB-28C6-997DF598E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09878C8-EC67-F307-759C-E47B2D6F1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83" y="1349235"/>
            <a:ext cx="3023487" cy="50846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10B0EBA-E89D-7626-351E-239C87B36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827" y="1349235"/>
            <a:ext cx="4124564" cy="510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4578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734</Words>
  <Application>Microsoft Office PowerPoint</Application>
  <PresentationFormat>Širokoúhlá obrazovka</PresentationFormat>
  <Paragraphs>121</Paragraphs>
  <Slides>20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Artrodéza TC kloubu</vt:lpstr>
      <vt:lpstr>Artroza hlezna</vt:lpstr>
      <vt:lpstr> </vt:lpstr>
      <vt:lpstr>Indikace</vt:lpstr>
      <vt:lpstr>Artrodéza</vt:lpstr>
      <vt:lpstr>Předoperační plánování</vt:lpstr>
      <vt:lpstr>AD – operační přístupy</vt:lpstr>
      <vt:lpstr>AD - fixace</vt:lpstr>
      <vt:lpstr> poúrazová artróza </vt:lpstr>
      <vt:lpstr>      12 měsíců</vt:lpstr>
      <vt:lpstr>             2 roky</vt:lpstr>
      <vt:lpstr>      Transfibulární         přístup</vt:lpstr>
      <vt:lpstr>     AS artrodéza</vt:lpstr>
      <vt:lpstr>                         AD dlahou</vt:lpstr>
      <vt:lpstr>AD – postop protokol</vt:lpstr>
      <vt:lpstr>AD hlezna</vt:lpstr>
      <vt:lpstr>6 měsíců po AD hlezna vlevo</vt:lpstr>
      <vt:lpstr>Komplikace</vt:lpstr>
      <vt:lpstr>Shrnutí AD, srovnání s TEP</vt:lpstr>
      <vt:lpstr>Take home message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Štěpán Bek</dc:creator>
  <cp:lastModifiedBy>Štěpán Bek</cp:lastModifiedBy>
  <cp:revision>11</cp:revision>
  <dcterms:created xsi:type="dcterms:W3CDTF">2025-11-01T06:44:17Z</dcterms:created>
  <dcterms:modified xsi:type="dcterms:W3CDTF">2025-11-21T17:03:19Z</dcterms:modified>
</cp:coreProperties>
</file>