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oboto"/>
      <p:regular r:id="rId26"/>
      <p:bold r:id="rId27"/>
      <p:italic r:id="rId28"/>
      <p:boldItalic r:id="rId29"/>
    </p:embeddedFont>
    <p:embeddedFont>
      <p:font typeface="Helvetica Neue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slide" Target="slides/slide20.xml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elveticaNeue-bold.fntdata"/><Relationship Id="rId30" Type="http://schemas.openxmlformats.org/officeDocument/2006/relationships/font" Target="fonts/HelveticaNeue-regular.fntdata"/><Relationship Id="rId11" Type="http://schemas.openxmlformats.org/officeDocument/2006/relationships/slide" Target="slides/slide6.xml"/><Relationship Id="rId33" Type="http://schemas.openxmlformats.org/officeDocument/2006/relationships/font" Target="fonts/HelveticaNeue-boldItalic.fntdata"/><Relationship Id="rId10" Type="http://schemas.openxmlformats.org/officeDocument/2006/relationships/slide" Target="slides/slide5.xml"/><Relationship Id="rId32" Type="http://schemas.openxmlformats.org/officeDocument/2006/relationships/font" Target="fonts/HelveticaNeu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a45fa0ba36_1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a45fa0ba36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a45fa0ba36_1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a45fa0ba36_1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a6b326a2b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a6b326a2b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a6b326a2b2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a6b326a2b2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a45fa0ba36_1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a45fa0ba36_1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a66f2be046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a66f2be046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a66f2be046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a66f2be046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a6b326a2b2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a6b326a2b2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a59420974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a59420974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a6b326a2b2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a6b326a2b2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a1877aeef5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a1877aeef5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a6b326a2b2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a6b326a2b2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a1877aeef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a1877aeef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a1877aeef5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a1877aeef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a45fa0ba36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a45fa0ba36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a1877aeef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a1877aeef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a1877aeef5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a1877aeef5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a45fa0ba36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a45fa0ba36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45fa0ba36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a45fa0ba36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3" name="Google Shape;13;p2" title="pozadi-prezentace-seminar-chirurgie-nohy-2025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41928" y="0"/>
            <a:ext cx="686014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5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4.jpg"/><Relationship Id="rId5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1516650" y="1205675"/>
            <a:ext cx="6110700" cy="107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000"/>
              <a:t>Proximalizace úponu Achillovy šlachy při řešení chronické </a:t>
            </a:r>
            <a:r>
              <a:rPr lang="cs" sz="3000"/>
              <a:t>entezopatie</a:t>
            </a:r>
            <a:r>
              <a:rPr lang="cs" sz="3000"/>
              <a:t> (IAT)</a:t>
            </a:r>
            <a:endParaRPr sz="30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6074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Petr Koníček 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1038525" y="3435750"/>
            <a:ext cx="7210200" cy="7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Nemocnice Hořovice, ortopedické odd.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Nemocnice Beroun, centrum jednodenní péče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/>
        </p:nvSpPr>
        <p:spPr>
          <a:xfrm>
            <a:off x="2132400" y="343700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  - </a:t>
            </a:r>
            <a:r>
              <a:rPr b="1" lang="cs" sz="1800">
                <a:solidFill>
                  <a:schemeClr val="dk2"/>
                </a:solidFill>
              </a:rPr>
              <a:t>Proximalizace - reinzerce úponu AŠ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2507600" y="792450"/>
            <a:ext cx="38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 Operační techniky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1" name="Google Shape;161;p22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2" name="Google Shape;162;p22"/>
          <p:cNvSpPr txBox="1"/>
          <p:nvPr/>
        </p:nvSpPr>
        <p:spPr>
          <a:xfrm>
            <a:off x="244475" y="1306325"/>
            <a:ext cx="80445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accent2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Nakajima K. </a:t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200">
                <a:solidFill>
                  <a:schemeClr val="accent2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Fluoroscopic and Endoscopic Calcaneal Exostosis Resection and Achilles Tendon Debridement for Insertional Achilles Tendinopathy Results in Good Outcomes, Early Return to Sports Activities, and Few Wound Complications. </a:t>
            </a:r>
            <a:r>
              <a:rPr lang="cs" sz="1200">
                <a:solidFill>
                  <a:schemeClr val="accent2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Arthrosc Sports Med Rehabil. 2022</a:t>
            </a:r>
            <a:endParaRPr b="1" sz="12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1248950" y="4163175"/>
            <a:ext cx="6837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1418400" y="3066113"/>
            <a:ext cx="6015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617875" y="2689750"/>
            <a:ext cx="37095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44</a:t>
            </a:r>
            <a:r>
              <a:rPr lang="cs" sz="1800">
                <a:solidFill>
                  <a:schemeClr val="dk2"/>
                </a:solidFill>
              </a:rPr>
              <a:t> pacientů, 36+/-6M follow up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560350" y="3066125"/>
            <a:ext cx="67689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speedbridge, 4 týdny fixace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560350" y="3625350"/>
            <a:ext cx="623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11% (5) bolesti 1 rok od </a:t>
            </a:r>
            <a:r>
              <a:rPr lang="cs" sz="1800">
                <a:solidFill>
                  <a:schemeClr val="dk2"/>
                </a:solidFill>
              </a:rPr>
              <a:t>výkonu</a:t>
            </a:r>
            <a:r>
              <a:rPr lang="cs" sz="1800">
                <a:solidFill>
                  <a:schemeClr val="dk2"/>
                </a:solidFill>
              </a:rPr>
              <a:t>, nutná revize - extrakce intratend. kalcifikací jako příčiny bolestí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/>
          <p:nvPr/>
        </p:nvSpPr>
        <p:spPr>
          <a:xfrm>
            <a:off x="2132400" y="343700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  - </a:t>
            </a:r>
            <a:r>
              <a:rPr b="1" lang="cs" sz="1800">
                <a:solidFill>
                  <a:schemeClr val="dk2"/>
                </a:solidFill>
              </a:rPr>
              <a:t>Proximalizace - reinzerce úponu AŠ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2507600" y="792450"/>
            <a:ext cx="38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Pacient č.1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244475" y="1306325"/>
            <a:ext cx="80445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accent2"/>
                </a:solidFill>
                <a:highlight>
                  <a:srgbClr val="FFFFFF"/>
                </a:highlight>
              </a:rPr>
              <a:t>Muž , 54 let , obezita, rekreační sportovní aktivity.  </a:t>
            </a:r>
            <a:endParaRPr sz="15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accent2"/>
                </a:solidFill>
                <a:highlight>
                  <a:srgbClr val="FFFFFF"/>
                </a:highlight>
              </a:rPr>
              <a:t>36+M trvající úponové bolesti bez reakce na konzervativní léčbu </a:t>
            </a:r>
            <a:endParaRPr sz="150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1248950" y="4163175"/>
            <a:ext cx="6837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7" name="Google Shape;177;p23"/>
          <p:cNvSpPr txBox="1"/>
          <p:nvPr/>
        </p:nvSpPr>
        <p:spPr>
          <a:xfrm>
            <a:off x="1418400" y="3066113"/>
            <a:ext cx="6015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244475" y="2705550"/>
            <a:ext cx="37095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bump deformita +,                    zadonoží bez poruchy osy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silfverskiold +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560350" y="3066125"/>
            <a:ext cx="67689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560350" y="3625350"/>
            <a:ext cx="623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81" name="Google Shape;181;p23" title="kavosní pata IAT předop.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625" y="2246450"/>
            <a:ext cx="5133348" cy="208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/>
          <p:nvPr/>
        </p:nvSpPr>
        <p:spPr>
          <a:xfrm>
            <a:off x="2132400" y="343700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  - </a:t>
            </a:r>
            <a:r>
              <a:rPr b="1" lang="cs" sz="1800">
                <a:solidFill>
                  <a:schemeClr val="dk2"/>
                </a:solidFill>
              </a:rPr>
              <a:t>Proximalizace - reinzerce úponu AŠ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2507600" y="792450"/>
            <a:ext cx="38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Pacient č.1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244475" y="1306325"/>
            <a:ext cx="80445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accent2"/>
                </a:solidFill>
                <a:highlight>
                  <a:srgbClr val="FFFFFF"/>
                </a:highlight>
              </a:rPr>
              <a:t>Otevřený transversální přístup  - kalkaneoplastika, debridement, proximalizace speedbridge.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1248950" y="4163175"/>
            <a:ext cx="6837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1418400" y="3066113"/>
            <a:ext cx="6015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560350" y="3066125"/>
            <a:ext cx="67689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560350" y="3625350"/>
            <a:ext cx="623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94" name="Google Shape;194;p24" title="9e9ee47b-179b-4347-ab4d-8c9dd4688e8c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649" y="1693813"/>
            <a:ext cx="2138325" cy="285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 title="73bbbd7b-7573-468f-b173-51f4174d691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25325" y="1693825"/>
            <a:ext cx="2138325" cy="2851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 title="ffa404ce-ba38-43ba-a03b-fe7b86d246ad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7000" y="1693833"/>
            <a:ext cx="2138325" cy="2851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/>
        </p:nvSpPr>
        <p:spPr>
          <a:xfrm>
            <a:off x="2132400" y="343700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  - </a:t>
            </a:r>
            <a:r>
              <a:rPr b="1" lang="cs" sz="1800">
                <a:solidFill>
                  <a:schemeClr val="dk2"/>
                </a:solidFill>
              </a:rPr>
              <a:t>Proximalizace - reinzerce úponu AŠ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2507600" y="792450"/>
            <a:ext cx="38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Pacient č.1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244475" y="1306325"/>
            <a:ext cx="80445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accent2"/>
                </a:solidFill>
                <a:highlight>
                  <a:srgbClr val="FFFFFF"/>
                </a:highlight>
              </a:rPr>
              <a:t>Otevřený transversální přístup  - kalkaneoplastika, debridement, proximalizace speedbridge.</a:t>
            </a:r>
            <a:endParaRPr b="1" sz="2100">
              <a:solidFill>
                <a:schemeClr val="dk2"/>
              </a:solidFill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1248950" y="4163175"/>
            <a:ext cx="6837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1418400" y="3066113"/>
            <a:ext cx="6015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560350" y="3066125"/>
            <a:ext cx="67689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560350" y="3625350"/>
            <a:ext cx="623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09" name="Google Shape;209;p25" title="kavosní pata IAT poop.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951" y="1813200"/>
            <a:ext cx="5167547" cy="291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/>
          <p:nvPr/>
        </p:nvSpPr>
        <p:spPr>
          <a:xfrm>
            <a:off x="2132400" y="343700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  - </a:t>
            </a:r>
            <a:r>
              <a:rPr b="1" lang="cs" sz="1800">
                <a:solidFill>
                  <a:schemeClr val="dk2"/>
                </a:solidFill>
              </a:rPr>
              <a:t>Proximalizace - reinzerce úponu AŠ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2507600" y="792450"/>
            <a:ext cx="38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 Pacient č.2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244475" y="1306325"/>
            <a:ext cx="80445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2"/>
                </a:solidFill>
              </a:rPr>
              <a:t>Žena 48 let , nadváha, rekreační sport 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300">
                <a:solidFill>
                  <a:schemeClr val="dk2"/>
                </a:solidFill>
              </a:rPr>
              <a:t>24M úponové bolesti bez reakce na konzervativní th. 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1248950" y="4163175"/>
            <a:ext cx="6837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p26"/>
          <p:cNvSpPr txBox="1"/>
          <p:nvPr/>
        </p:nvSpPr>
        <p:spPr>
          <a:xfrm>
            <a:off x="1418400" y="3066113"/>
            <a:ext cx="6015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0" name="Google Shape;220;p26"/>
          <p:cNvSpPr txBox="1"/>
          <p:nvPr/>
        </p:nvSpPr>
        <p:spPr>
          <a:xfrm>
            <a:off x="617875" y="2689750"/>
            <a:ext cx="37095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1" name="Google Shape;221;p26"/>
          <p:cNvSpPr txBox="1"/>
          <p:nvPr/>
        </p:nvSpPr>
        <p:spPr>
          <a:xfrm>
            <a:off x="560350" y="3066125"/>
            <a:ext cx="67689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2" name="Google Shape;222;p26"/>
          <p:cNvSpPr txBox="1"/>
          <p:nvPr/>
        </p:nvSpPr>
        <p:spPr>
          <a:xfrm>
            <a:off x="560350" y="3625350"/>
            <a:ext cx="623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292475" y="2039250"/>
            <a:ext cx="37095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bump deformita -                    zadonoží bez poruchy osy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silfverskiold -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24" name="Google Shape;224;p26" title="11_18_2025 21_5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56074" y="2023725"/>
            <a:ext cx="3273175" cy="26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7"/>
          <p:cNvSpPr txBox="1"/>
          <p:nvPr/>
        </p:nvSpPr>
        <p:spPr>
          <a:xfrm>
            <a:off x="2132400" y="343700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  - </a:t>
            </a:r>
            <a:r>
              <a:rPr b="1" lang="cs" sz="1800">
                <a:solidFill>
                  <a:schemeClr val="dk2"/>
                </a:solidFill>
              </a:rPr>
              <a:t>Proximalizace - reinzerce úponu AŠ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30" name="Google Shape;230;p27"/>
          <p:cNvSpPr txBox="1"/>
          <p:nvPr/>
        </p:nvSpPr>
        <p:spPr>
          <a:xfrm>
            <a:off x="2507600" y="792450"/>
            <a:ext cx="38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 Pacient č.2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244475" y="1306325"/>
            <a:ext cx="80445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dk2"/>
                </a:solidFill>
              </a:rPr>
              <a:t>Endoskopicky a skia asistovaná kalneoplastika  a speedbridge reinzerce - proximalizace.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33" name="Google Shape;233;p27"/>
          <p:cNvSpPr txBox="1"/>
          <p:nvPr/>
        </p:nvSpPr>
        <p:spPr>
          <a:xfrm>
            <a:off x="1248950" y="4163175"/>
            <a:ext cx="6837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1418400" y="3066113"/>
            <a:ext cx="6015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617875" y="2689750"/>
            <a:ext cx="37095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560350" y="3066125"/>
            <a:ext cx="67689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37" name="Google Shape;237;p27"/>
          <p:cNvSpPr txBox="1"/>
          <p:nvPr/>
        </p:nvSpPr>
        <p:spPr>
          <a:xfrm>
            <a:off x="560350" y="3625350"/>
            <a:ext cx="623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38" name="Google Shape;238;p27" title="ASK haglund po resekci a příprava na kotvení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050" y="1766725"/>
            <a:ext cx="2750820" cy="26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 title="distální řada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6625" y="1766725"/>
            <a:ext cx="2973650" cy="26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7" title="ASK speedbridge proximální řada 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20287" y="1766725"/>
            <a:ext cx="2691988" cy="268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8"/>
          <p:cNvSpPr txBox="1"/>
          <p:nvPr/>
        </p:nvSpPr>
        <p:spPr>
          <a:xfrm>
            <a:off x="2132400" y="343700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  - </a:t>
            </a:r>
            <a:r>
              <a:rPr b="1" lang="cs" sz="1800">
                <a:solidFill>
                  <a:schemeClr val="dk2"/>
                </a:solidFill>
              </a:rPr>
              <a:t>Proximalizace - reinzerce úponu AŠ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2507600" y="792450"/>
            <a:ext cx="38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 Pacient č.2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244475" y="1306325"/>
            <a:ext cx="80445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500">
                <a:solidFill>
                  <a:schemeClr val="dk2"/>
                </a:solidFill>
              </a:rPr>
              <a:t>Endoskopicky a skia asistovaná kalneoplastika  a speedbridge reinzerce - proximalizace.</a:t>
            </a:r>
            <a:endParaRPr sz="1500">
              <a:solidFill>
                <a:schemeClr val="dk2"/>
              </a:solidFill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1248950" y="4163175"/>
            <a:ext cx="6837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1418400" y="3066113"/>
            <a:ext cx="6015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617875" y="2689750"/>
            <a:ext cx="37095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560350" y="3066125"/>
            <a:ext cx="67689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560350" y="3625350"/>
            <a:ext cx="623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54" name="Google Shape;254;p28" title="11_18_2025 21_4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5750" y="1784486"/>
            <a:ext cx="3884699" cy="2893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/>
        </p:nvSpPr>
        <p:spPr>
          <a:xfrm>
            <a:off x="2132400" y="343700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  - </a:t>
            </a:r>
            <a:r>
              <a:rPr b="1" lang="cs" sz="1800">
                <a:solidFill>
                  <a:schemeClr val="dk2"/>
                </a:solidFill>
              </a:rPr>
              <a:t>Proximalizace - reinzerce úponu AŠ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2507600" y="792450"/>
            <a:ext cx="38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Limity endoskopického ošetření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2" name="Google Shape;262;p29"/>
          <p:cNvSpPr txBox="1"/>
          <p:nvPr/>
        </p:nvSpPr>
        <p:spPr>
          <a:xfrm>
            <a:off x="1248950" y="4163175"/>
            <a:ext cx="6837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1418400" y="3066113"/>
            <a:ext cx="6015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64" name="Google Shape;264;p29"/>
          <p:cNvSpPr txBox="1"/>
          <p:nvPr/>
        </p:nvSpPr>
        <p:spPr>
          <a:xfrm>
            <a:off x="77800" y="1860875"/>
            <a:ext cx="19293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77800" y="2841775"/>
            <a:ext cx="2089800" cy="4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560350" y="3625350"/>
            <a:ext cx="623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67" name="Google Shape;267;p29" title="achilles MRI partial tea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6000" y="1674098"/>
            <a:ext cx="2297400" cy="229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9" title="IAT kalcifikace ve šlaš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5375" y="1631325"/>
            <a:ext cx="3059025" cy="229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0"/>
          <p:cNvSpPr txBox="1"/>
          <p:nvPr/>
        </p:nvSpPr>
        <p:spPr>
          <a:xfrm>
            <a:off x="2132400" y="343700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  - </a:t>
            </a:r>
            <a:r>
              <a:rPr b="1" lang="cs" sz="1800">
                <a:solidFill>
                  <a:schemeClr val="dk2"/>
                </a:solidFill>
              </a:rPr>
              <a:t>Proximalizace - reinzerce úponu AŠ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74" name="Google Shape;274;p30"/>
          <p:cNvSpPr txBox="1"/>
          <p:nvPr/>
        </p:nvSpPr>
        <p:spPr>
          <a:xfrm>
            <a:off x="2507600" y="792450"/>
            <a:ext cx="38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Alternativa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5" name="Google Shape;275;p30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6" name="Google Shape;276;p30"/>
          <p:cNvSpPr txBox="1"/>
          <p:nvPr/>
        </p:nvSpPr>
        <p:spPr>
          <a:xfrm>
            <a:off x="1248950" y="4163175"/>
            <a:ext cx="6837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77" name="Google Shape;277;p30"/>
          <p:cNvSpPr txBox="1"/>
          <p:nvPr/>
        </p:nvSpPr>
        <p:spPr>
          <a:xfrm>
            <a:off x="1418400" y="3066113"/>
            <a:ext cx="6015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996625" y="3139288"/>
            <a:ext cx="59670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komplikace hojení rány 9,2%     vs.   16,6% DATR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79" name="Google Shape;279;p30"/>
          <p:cNvSpPr txBox="1"/>
          <p:nvPr/>
        </p:nvSpPr>
        <p:spPr>
          <a:xfrm>
            <a:off x="1187550" y="3769513"/>
            <a:ext cx="6768900" cy="1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accent2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Karaismailoglu B, Altun AS, Subasi O, Sharma S, Peiffer M, Ashkani-Esfahani S, DiGiovanni CW, Bejarano-Pineda L. Comparison between achilles tendon reinsertion and dorsal closing wedge calcaneal osteotomy for the treatment of insertional achilles tendinopathy: A meta-analysis. Foot Ankle Surg. 2024 Feb;30(2)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996625" y="1985075"/>
            <a:ext cx="24273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stejné výsledky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900375" y="1447875"/>
            <a:ext cx="22455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2"/>
                </a:solidFill>
              </a:rPr>
              <a:t>Zadek DWCO</a:t>
            </a:r>
            <a:r>
              <a:rPr lang="cs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282" name="Google Shape;282;p30" title="Zadek O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050" y="1254152"/>
            <a:ext cx="3982973" cy="172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1"/>
          <p:cNvSpPr txBox="1"/>
          <p:nvPr/>
        </p:nvSpPr>
        <p:spPr>
          <a:xfrm>
            <a:off x="2132400" y="343700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  - </a:t>
            </a:r>
            <a:r>
              <a:rPr b="1" lang="cs" sz="1800">
                <a:solidFill>
                  <a:schemeClr val="dk2"/>
                </a:solidFill>
              </a:rPr>
              <a:t>Proximalizace - reinzerce úponu AŠ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288" name="Google Shape;288;p31"/>
          <p:cNvSpPr txBox="1"/>
          <p:nvPr/>
        </p:nvSpPr>
        <p:spPr>
          <a:xfrm>
            <a:off x="2507600" y="792450"/>
            <a:ext cx="38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Závěr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89" name="Google Shape;289;p31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1248950" y="4163175"/>
            <a:ext cx="6837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1" name="Google Shape;291;p31"/>
          <p:cNvSpPr txBox="1"/>
          <p:nvPr/>
        </p:nvSpPr>
        <p:spPr>
          <a:xfrm>
            <a:off x="540350" y="3186800"/>
            <a:ext cx="66252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limity endoskopického ošetření - intratendinozní patologie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2" name="Google Shape;292;p31"/>
          <p:cNvSpPr txBox="1"/>
          <p:nvPr/>
        </p:nvSpPr>
        <p:spPr>
          <a:xfrm>
            <a:off x="540350" y="2559738"/>
            <a:ext cx="59670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komplikace cca 15% (otevřený výkon)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3" name="Google Shape;293;p31"/>
          <p:cNvSpPr txBox="1"/>
          <p:nvPr/>
        </p:nvSpPr>
        <p:spPr>
          <a:xfrm>
            <a:off x="1283450" y="4213419"/>
            <a:ext cx="67689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444450" y="1410225"/>
            <a:ext cx="82551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 bezpečný , předvídatelný výkon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540350" y="1984988"/>
            <a:ext cx="49938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úspěšnost cca 80%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1103725" y="838175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1333650" y="1770725"/>
            <a:ext cx="69711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25% IAT součástí Haglundova syndromu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1333650" y="2234525"/>
            <a:ext cx="457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multifaktoriální etiologie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333656" y="2741775"/>
            <a:ext cx="7152600" cy="7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patologie  -  intratend. kalcifikace, enthesofyt, strukturální                         dezorganisace úponu - parciální ruptury, nekrosa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236850" y="4272100"/>
            <a:ext cx="6837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rgbClr val="333333"/>
                </a:solidFill>
                <a:highlight>
                  <a:srgbClr val="FFFFFF"/>
                </a:highlight>
              </a:rPr>
              <a:t>Strasser NL, Farina KA. Haglund’s syndrome and insertional Achilles tendinopathy. Oper Tech Sports Med. 2021;29(3):150850</a:t>
            </a:r>
            <a:endParaRPr sz="1200">
              <a:solidFill>
                <a:schemeClr val="dk2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333650" y="3476475"/>
            <a:ext cx="6015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patognomie - bolest , otok , palp. citlivost úponu AŠ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333650" y="1310075"/>
            <a:ext cx="4744200" cy="3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mechanické přetížení úponu -  “overuse”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Děkuji za pozornost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1067400" y="900400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 - chirurgická léčba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418400" y="1372300"/>
            <a:ext cx="697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2"/>
                </a:solidFill>
              </a:rPr>
              <a:t>debridement úponu, bursektomie, kalkaneoplastika</a:t>
            </a:r>
            <a:r>
              <a:rPr lang="cs" sz="1800">
                <a:solidFill>
                  <a:schemeClr val="dk2"/>
                </a:solidFill>
              </a:rPr>
              <a:t> </a:t>
            </a:r>
            <a:r>
              <a:rPr lang="cs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418400" y="1930925"/>
            <a:ext cx="457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2"/>
                </a:solidFill>
              </a:rPr>
              <a:t>reinzerce úponu AŠ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418400" y="2515300"/>
            <a:ext cx="71526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2"/>
                </a:solidFill>
              </a:rPr>
              <a:t>Zadekova DWCO patní kosti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248950" y="4163175"/>
            <a:ext cx="6837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accent2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Chen J, Janney CF, Khalid MA, Panchbhavi VK. Management of Insertional Achilles Tendinopathy. J Am Acad Orthop Surg. 2022 May 15;30(10):e751-e759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418400" y="3066113"/>
            <a:ext cx="6015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cs" sz="1800">
                <a:solidFill>
                  <a:schemeClr val="dk2"/>
                </a:solidFill>
              </a:rPr>
              <a:t>gastrocnemius recession, transpozice FHL</a:t>
            </a:r>
            <a:r>
              <a:rPr lang="cs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2136725" y="301575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  - </a:t>
            </a:r>
            <a:r>
              <a:rPr b="1" lang="cs" sz="1800">
                <a:solidFill>
                  <a:schemeClr val="dk2"/>
                </a:solidFill>
              </a:rPr>
              <a:t>Proximalizace - reinzerce úponu AŠ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749000" y="895100"/>
            <a:ext cx="783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 </a:t>
            </a:r>
            <a:r>
              <a:rPr i="1" lang="cs" sz="1800">
                <a:solidFill>
                  <a:schemeClr val="dk2"/>
                </a:solidFill>
              </a:rPr>
              <a:t>Cílem - obnova footprintu, </a:t>
            </a:r>
            <a:r>
              <a:rPr i="1" lang="cs" sz="1800">
                <a:solidFill>
                  <a:schemeClr val="dk2"/>
                </a:solidFill>
              </a:rPr>
              <a:t>úprava</a:t>
            </a:r>
            <a:r>
              <a:rPr i="1" lang="cs" sz="1800">
                <a:solidFill>
                  <a:schemeClr val="dk2"/>
                </a:solidFill>
              </a:rPr>
              <a:t> distribuce zátěže a přenosu síly</a:t>
            </a:r>
            <a:endParaRPr i="1" sz="1800">
              <a:solidFill>
                <a:schemeClr val="dk2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648475" y="2092650"/>
            <a:ext cx="536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chemeClr val="dk2"/>
                </a:solidFill>
              </a:rPr>
              <a:t>excize patologické tkáně úponu, kalcifikací, enthesofytů </a:t>
            </a:r>
            <a:endParaRPr b="1" sz="1500">
              <a:solidFill>
                <a:schemeClr val="dk2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648475" y="2451313"/>
            <a:ext cx="3053700" cy="4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chemeClr val="dk2"/>
                </a:solidFill>
              </a:rPr>
              <a:t>resekce Hagludovy prominence </a:t>
            </a:r>
            <a:endParaRPr b="1" sz="1500">
              <a:solidFill>
                <a:schemeClr val="dk2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1248950" y="4163175"/>
            <a:ext cx="6837900" cy="2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accent2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Li H-Y, Hua Y-H. Achilles tendinopathy: current concepts about the basic science</a:t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accent2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and clinical treatments. Biomed Res Int 2016;2016:1–9.</a:t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648475" y="2754900"/>
            <a:ext cx="4903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>
                <a:solidFill>
                  <a:schemeClr val="dk2"/>
                </a:solidFill>
              </a:rPr>
              <a:t>revitalizace úponu přihojením do nového footprintu</a:t>
            </a:r>
            <a:r>
              <a:rPr lang="cs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92" name="Google Shape;92;p16" title="speedbridge_0-xlarg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8078" y="1683163"/>
            <a:ext cx="2328276" cy="21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1103725" y="838175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2960600" y="157017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361150" y="3996550"/>
            <a:ext cx="6837900" cy="8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rgbClr val="1B1B1B"/>
                </a:solidFill>
                <a:highlight>
                  <a:srgbClr val="FFFFFF"/>
                </a:highlight>
              </a:rPr>
              <a:t>Baumbach SF, Hörterer H, Oppelt S, Szeimies U, Polzer H, Walther M. </a:t>
            </a:r>
            <a:endParaRPr sz="120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rgbClr val="1B1B1B"/>
                </a:solidFill>
                <a:highlight>
                  <a:srgbClr val="FFFFFF"/>
                </a:highlight>
              </a:rPr>
              <a:t>Do pre-operative radiologic assessment predict postoperative outcomes in patients with insertional</a:t>
            </a:r>
            <a:r>
              <a:rPr lang="cs" sz="1200">
                <a:solidFill>
                  <a:srgbClr val="1B1B1B"/>
                </a:solidFill>
                <a:highlight>
                  <a:srgbClr val="FFFFFF"/>
                </a:highlight>
              </a:rPr>
              <a:t> </a:t>
            </a:r>
            <a:r>
              <a:rPr lang="cs" sz="1200">
                <a:solidFill>
                  <a:srgbClr val="1B1B1B"/>
                </a:solidFill>
                <a:highlight>
                  <a:srgbClr val="FFFFFF"/>
                </a:highlight>
              </a:rPr>
              <a:t>Achilles tendinopathy?: a retrospective database study. Arch Orthop Trauma Surg. 2022</a:t>
            </a:r>
            <a:endParaRPr sz="1200">
              <a:solidFill>
                <a:schemeClr val="dk2"/>
              </a:solidFill>
            </a:endParaRPr>
          </a:p>
        </p:txBody>
      </p:sp>
      <p:pic>
        <p:nvPicPr>
          <p:cNvPr id="100" name="Google Shape;100;p17" title="Figure - PMC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175" y="492075"/>
            <a:ext cx="3599777" cy="335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/>
        </p:nvSpPr>
        <p:spPr>
          <a:xfrm>
            <a:off x="2132400" y="343700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  - </a:t>
            </a:r>
            <a:r>
              <a:rPr b="1" lang="cs" sz="1800">
                <a:solidFill>
                  <a:schemeClr val="dk2"/>
                </a:solidFill>
              </a:rPr>
              <a:t>Proximalizace - reinzerce úponu AŠ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2507600" y="792450"/>
            <a:ext cx="38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 Operační techniky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534925" y="1591525"/>
            <a:ext cx="32556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2"/>
                </a:solidFill>
              </a:rPr>
              <a:t> Otevřený přístup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5198700" y="1591525"/>
            <a:ext cx="39453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2"/>
                </a:solidFill>
              </a:rPr>
              <a:t>miniinvazivní přístup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1334500" y="3269400"/>
            <a:ext cx="6837900" cy="11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rgbClr val="1B1B1B"/>
                </a:solidFill>
                <a:highlight>
                  <a:srgbClr val="FFFFFF"/>
                </a:highlight>
              </a:rPr>
              <a:t>Hall S, Kaplan JRM, Schipper ON, Vulcano E, Johnson AH, Jackson JB, Aiyer AA, Gonzalez TA. Minimally Invasive Approaches to Haglund's Deformity and Insertional Achilles Tendinopathy: A Contemporary Review. Foot Ankle Int. 2024 Jun;45(6):664-675</a:t>
            </a:r>
            <a:endParaRPr sz="1200">
              <a:solidFill>
                <a:schemeClr val="accent2"/>
              </a:solidFill>
              <a:highlight>
                <a:srgbClr val="FFFFFF"/>
              </a:highlight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5380200" y="2542700"/>
            <a:ext cx="3582300" cy="8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bezpečná a efektivní alternativa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4052100" y="1591525"/>
            <a:ext cx="103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VS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1060775" y="2314050"/>
            <a:ext cx="31440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delší rekonvalescence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vyšší riziko komplikací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/>
        </p:nvSpPr>
        <p:spPr>
          <a:xfrm>
            <a:off x="2132400" y="343700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  - </a:t>
            </a:r>
            <a:r>
              <a:rPr b="1" lang="cs" sz="1800">
                <a:solidFill>
                  <a:schemeClr val="dk2"/>
                </a:solidFill>
              </a:rPr>
              <a:t>Proximalizace - reinzerce úponu AŠ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2507600" y="792450"/>
            <a:ext cx="38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 Operační techniky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1" name="Google Shape;121;p19"/>
          <p:cNvSpPr txBox="1"/>
          <p:nvPr/>
        </p:nvSpPr>
        <p:spPr>
          <a:xfrm>
            <a:off x="244475" y="1232038"/>
            <a:ext cx="32556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chemeClr val="dk2"/>
                </a:solidFill>
              </a:rPr>
              <a:t> Otevřený přístup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966300" y="4000975"/>
            <a:ext cx="6837900" cy="8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200">
                <a:solidFill>
                  <a:schemeClr val="accent2"/>
                </a:solidFill>
                <a:highlight>
                  <a:srgbClr val="FFFFFF"/>
                </a:highlight>
              </a:rPr>
              <a:t>Ramelli L, Docter S, Kim C, Sheth U, Park SS. Single-Row Repair Versus Double-Row Repair in the Surgical Management of Achilles Insertional Tendinopathy: A Systematic Review. Orthop J Sports Med. 2024 </a:t>
            </a:r>
            <a:endParaRPr sz="1200">
              <a:solidFill>
                <a:schemeClr val="accent2"/>
              </a:solidFill>
              <a:highlight>
                <a:srgbClr val="FFFFFF"/>
              </a:highlight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2301150" y="3551475"/>
            <a:ext cx="5169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cs" sz="1800">
                <a:solidFill>
                  <a:schemeClr val="dk2"/>
                </a:solidFill>
              </a:rPr>
              <a:t>bez efektu na výsledek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992925" y="1639200"/>
            <a:ext cx="5222100" cy="4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longitudinální(J,L) vs. transversální (Cincinnati)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992925" y="3134075"/>
            <a:ext cx="5506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single vs. double row refixace úponu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2244175" y="2064925"/>
            <a:ext cx="3255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lang="cs" sz="1800">
                <a:solidFill>
                  <a:schemeClr val="dk2"/>
                </a:solidFill>
              </a:rPr>
              <a:t>bez efektu na výsledek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966300" y="2564100"/>
            <a:ext cx="72114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accent2"/>
                </a:solidFill>
                <a:highlight>
                  <a:srgbClr val="FFFFFF"/>
                </a:highlight>
              </a:rPr>
              <a:t>Moen R, Hagenbucher JR, Shinabarger AB. Surgical Treatment of Insertional Achilles Tendinopathy: A Systematic Review. J Am Podiatr Med Assoc. 2020</a:t>
            </a:r>
            <a:r>
              <a:rPr lang="cs" sz="120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/>
        </p:nvSpPr>
        <p:spPr>
          <a:xfrm>
            <a:off x="2132400" y="343700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  - </a:t>
            </a:r>
            <a:r>
              <a:rPr b="1" lang="cs" sz="1800">
                <a:solidFill>
                  <a:schemeClr val="dk2"/>
                </a:solidFill>
              </a:rPr>
              <a:t>Proximalizace - reinzerce úponu AŠ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2507600" y="691650"/>
            <a:ext cx="38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 Operační techniky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755275" y="1136375"/>
            <a:ext cx="6549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chemeClr val="accent2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Greiner F, Trnka HJ, Chraim M, Neunteufel E, Bock P. </a:t>
            </a:r>
            <a:endParaRPr sz="1200">
              <a:solidFill>
                <a:schemeClr val="accent2"/>
              </a:solidFill>
              <a:highlight>
                <a:srgbClr val="FFFFFF"/>
              </a:highlight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200">
                <a:solidFill>
                  <a:schemeClr val="accent2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Clinical and Radiological Outcomes of Operative Therapy in Insertional Achilles Tendinopathy With Debridement and Double-Row Refixation.</a:t>
            </a:r>
            <a:r>
              <a:rPr lang="cs" sz="1200">
                <a:solidFill>
                  <a:schemeClr val="accent2"/>
                </a:solidFill>
                <a:highlight>
                  <a:srgbClr val="FFFFFF"/>
                </a:highlight>
                <a:latin typeface="Helvetica Neue"/>
                <a:ea typeface="Helvetica Neue"/>
                <a:cs typeface="Helvetica Neue"/>
                <a:sym typeface="Helvetica Neue"/>
              </a:rPr>
              <a:t> Foot Ankle Int. 2021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6" name="Google Shape;136;p20"/>
          <p:cNvSpPr txBox="1"/>
          <p:nvPr/>
        </p:nvSpPr>
        <p:spPr>
          <a:xfrm>
            <a:off x="803100" y="2223125"/>
            <a:ext cx="370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33M follow up, 49 pacientů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889125" y="3251900"/>
            <a:ext cx="2208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64% …VAS 0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8" name="Google Shape;138;p20"/>
          <p:cNvSpPr txBox="1"/>
          <p:nvPr/>
        </p:nvSpPr>
        <p:spPr>
          <a:xfrm>
            <a:off x="5363400" y="3287600"/>
            <a:ext cx="29733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19%...VAS &gt;3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39" name="Google Shape;139;p20"/>
          <p:cNvSpPr txBox="1"/>
          <p:nvPr/>
        </p:nvSpPr>
        <p:spPr>
          <a:xfrm>
            <a:off x="889125" y="2724275"/>
            <a:ext cx="73233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longit. transachileární přístup, speedbridge, 4+4 týdny fixace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0" name="Google Shape;140;p20"/>
          <p:cNvSpPr txBox="1"/>
          <p:nvPr/>
        </p:nvSpPr>
        <p:spPr>
          <a:xfrm>
            <a:off x="889125" y="3769325"/>
            <a:ext cx="66543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71% recidiva kalcifikací……………………….80%  bez obtíží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965600" y="4321300"/>
            <a:ext cx="62142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/>
        </p:nvSpPr>
        <p:spPr>
          <a:xfrm>
            <a:off x="2132400" y="343700"/>
            <a:ext cx="55065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IAT  - </a:t>
            </a:r>
            <a:r>
              <a:rPr b="1" lang="cs" sz="1800">
                <a:solidFill>
                  <a:schemeClr val="dk2"/>
                </a:solidFill>
              </a:rPr>
              <a:t>Proximalizace - reinzerce úponu AŠ 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2507600" y="792450"/>
            <a:ext cx="3884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 Operační techniky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4891775" y="1989625"/>
            <a:ext cx="428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244475" y="1306325"/>
            <a:ext cx="80445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200">
                <a:solidFill>
                  <a:srgbClr val="1B1B1B"/>
                </a:solidFill>
                <a:highlight>
                  <a:srgbClr val="FFFFFF"/>
                </a:highlight>
              </a:rPr>
              <a:t>Hörterer H, Oppelt S, Harrasser N, Gottschalk O, Böcker W, Polzer H, Walther M, Baumbach SF. </a:t>
            </a:r>
            <a:endParaRPr sz="1200">
              <a:solidFill>
                <a:srgbClr val="1B1B1B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200">
                <a:solidFill>
                  <a:srgbClr val="1B1B1B"/>
                </a:solidFill>
                <a:highlight>
                  <a:srgbClr val="FFFFFF"/>
                </a:highlight>
              </a:rPr>
              <a:t>Recurrence rates for surgically treated insertional Achilles tendinopathy</a:t>
            </a:r>
            <a:r>
              <a:rPr lang="cs" sz="1200">
                <a:solidFill>
                  <a:srgbClr val="1B1B1B"/>
                </a:solidFill>
                <a:highlight>
                  <a:srgbClr val="FFFFFF"/>
                </a:highlight>
              </a:rPr>
              <a:t>. Arch Orthop Trauma Surg. 2024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602300" y="3216313"/>
            <a:ext cx="68379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accent2"/>
                </a:solidFill>
                <a:highlight>
                  <a:srgbClr val="FFFFFF"/>
                </a:highlight>
              </a:rPr>
              <a:t>77%  pacientů bez obtíží </a:t>
            </a:r>
            <a:endParaRPr sz="1800">
              <a:solidFill>
                <a:schemeClr val="accent2"/>
              </a:solidFill>
              <a:highlight>
                <a:srgbClr val="FFFFFF"/>
              </a:highlight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1418400" y="3066113"/>
            <a:ext cx="60150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478050" y="2039250"/>
            <a:ext cx="37095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58 pacientů, 50+/-25M follow up</a:t>
            </a:r>
            <a:r>
              <a:rPr lang="cs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478050" y="2571750"/>
            <a:ext cx="6768900" cy="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>
                <a:solidFill>
                  <a:schemeClr val="dk2"/>
                </a:solidFill>
              </a:rPr>
              <a:t>longit. transachileární přístup, speedbridge, 6 týdnů fixace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602300" y="3819800"/>
            <a:ext cx="62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</a:rPr>
              <a:t>14% recidiva ……zhoršení FFI po 12M poop.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