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9" r:id="rId3"/>
    <p:sldId id="482" r:id="rId4"/>
    <p:sldId id="470" r:id="rId5"/>
    <p:sldId id="490" r:id="rId6"/>
    <p:sldId id="491" r:id="rId7"/>
    <p:sldId id="472" r:id="rId8"/>
    <p:sldId id="471" r:id="rId9"/>
    <p:sldId id="483" r:id="rId10"/>
    <p:sldId id="493" r:id="rId11"/>
    <p:sldId id="479" r:id="rId12"/>
    <p:sldId id="481" r:id="rId13"/>
    <p:sldId id="492" r:id="rId14"/>
    <p:sldId id="473" r:id="rId15"/>
    <p:sldId id="477" r:id="rId16"/>
    <p:sldId id="476" r:id="rId17"/>
    <p:sldId id="478" r:id="rId18"/>
    <p:sldId id="474" r:id="rId19"/>
    <p:sldId id="484" r:id="rId20"/>
    <p:sldId id="485" r:id="rId21"/>
    <p:sldId id="489" r:id="rId22"/>
    <p:sldId id="488" r:id="rId23"/>
    <p:sldId id="486" r:id="rId24"/>
    <p:sldId id="48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0C6CD-0246-3EE1-5F09-52262B052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B7B48F-6686-B565-1442-8A4CBA2B1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82F620-F652-D666-FC7F-C7672553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D307B0-151F-EB15-F340-41C986A3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A48C49-6A01-216E-0EE0-BF334ED7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3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AA4E1-EBBA-756D-0DBB-4D22503B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9B642-B781-0231-B7D8-57953F9AF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51BD50-7A9F-3CFA-A0F3-DDE3E350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C2387D-945A-2CC7-77C7-EEC22E70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40F0AB-4242-A8C6-74FB-974B842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95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77CDF20-F56E-EB7E-0144-69925A74C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7A1E73-396F-0A2B-DA4A-9CFCEA475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82753F-3495-2D39-FBCD-0B401983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534455-8754-5A8B-C9D7-50ACA3B5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8CDDB3-939D-9C87-481C-AC090FBC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13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0" y="1656001"/>
            <a:ext cx="11137900" cy="4415367"/>
          </a:xfrm>
        </p:spPr>
        <p:txBody>
          <a:bodyPr/>
          <a:lstStyle>
            <a:lvl3pPr marL="1007975" indent="-335992">
              <a:buFont typeface="Arial" panose="020B0604020202020204" pitchFamily="34" charset="0"/>
              <a:buChar char="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3BEB4B7-4393-4C45-A75C-EBE63DA9D5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3F6AE3-3EA6-42B5-ADE9-FD52616DC2A1}" type="datetime4">
              <a:rPr lang="en-US" smtClean="0"/>
              <a:t>November 21, 2025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32C9182-68F2-4D5F-9F45-A281437EB4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of the speaker / Title of the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7A27DCE-8BEE-4C40-90BB-913E5A05A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0F4385-1242-4166-A241-36C2200D83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88000" y="1656001"/>
            <a:ext cx="5376000" cy="4415367"/>
          </a:xfrm>
        </p:spPr>
        <p:txBody>
          <a:bodyPr/>
          <a:lstStyle>
            <a:lvl3pPr marL="1007975" indent="-335992">
              <a:buFont typeface="Arial" panose="020B0604020202020204" pitchFamily="34" charset="0"/>
              <a:buChar char="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00" y="384000"/>
            <a:ext cx="11136000" cy="1056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27049" y="1656001"/>
            <a:ext cx="5376000" cy="4415367"/>
          </a:xfrm>
        </p:spPr>
        <p:txBody>
          <a:bodyPr/>
          <a:lstStyle>
            <a:lvl3pPr marL="1007975" indent="-335992">
              <a:buFont typeface="Arial" panose="020B0604020202020204" pitchFamily="34" charset="0"/>
              <a:buChar char="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4A7BBD-46F5-494E-95CA-D9280343D5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445840-1964-4104-89ED-D413A1F2684F}" type="datetime4">
              <a:rPr lang="en-US" smtClean="0"/>
              <a:t>November 21, 2025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178EE3-7D0C-4259-9C8F-82AD49C906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Name of the speaker / Title of the presentation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9CBF9D-F223-4312-A4C6-000A3610A4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0F4385-1242-4166-A241-36C2200D83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5AF27-5626-CCFE-8964-EA516C14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377D3-0FC3-CEBC-928E-20F7876C3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6BE0D6-294A-1534-A1FC-97BA41DE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CCD9D4-CCC7-0646-8733-96F2B92B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FBDA5F-6AEA-F5E9-9E5D-4B016A48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06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25B8C-F425-75D8-33E8-741BC83B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6B523B-AF2E-A042-EA88-CE34EF61D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EA7E42-38D0-1E45-2FB3-6257D2381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848343-0DA0-FAC5-4DB8-DC49273B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7A5935-241D-274F-F705-DDCDA920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97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63D9E-2E1F-6E94-8E08-B30C506E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1BDA1B-0873-CBA8-D779-A6CBBFD80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F2635F-339A-FDDD-F735-C02489698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6DBA68-74BC-B5F7-F9EB-E278EAA8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B02E97-2F97-BE17-66FE-0486B791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31776B-4B12-36E7-8CE5-307933D6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21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FD9B3-597F-0D43-B73E-6F6076D0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0BD5BE-DD90-5542-C0F7-6B2CCA4CE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1B7EAB-47B6-63F3-6840-D37B2C0B1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DC0B89-1EEE-2486-6E44-0FC716F90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59ADA6B-A99E-AC38-306A-BEB1E0F6A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5B2FF9-94E5-D8C7-EF94-350978D8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940CE8-9CE9-596E-49CE-E8008F77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6B8BC3-0822-F27B-D2C7-2E10A202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23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EC059-5A17-6247-8F21-E3E1BEA9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B47B1A4-6CF6-88AB-88A3-EDD1CBF8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99D78D-6315-DF8D-E639-6B294B81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EF2C85-AAC7-2FED-B6B8-509ECD85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17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7698B3F-DD95-F74D-A4C8-55DEF04E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DB9C77-597B-FF40-BFFE-6295458F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FC6EA2-7D6A-3C87-8AE7-88EAD58A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02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3250E-87DD-AED0-AE3E-ECF53DA0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D578F8-249D-9C69-B8D3-4557310BF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12806B-001F-7A83-D137-961B564B4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E81CDB-0DA0-CEC3-62A2-660F5808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4B3BEF-7EA8-4C9E-933A-86BE5963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6373B9-F988-A782-8142-961DF220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73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8C983-6533-EA2C-D425-713770FC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ACB85F4-7C89-ADE7-06AC-2F64120BE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7352A8-98BA-662C-D4CC-236B98B6C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5D35CC-53D8-17A5-7672-66A1B0C0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EE32D4-CBB9-374B-15A2-209712B1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627E53-5D98-C75C-9091-913F9491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21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D57726-779C-7465-F877-520A80D8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8F4521-0DFD-57D8-5ABF-2F129B269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20D5E-2A87-500E-24A6-530E99A35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DA1AC-C3F8-48A4-9E68-FEADD503BA2E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137FA1-0173-5464-A3EA-C4F6F731E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E3A59F-6974-3E9F-E2FD-D3B435F5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FB9DF-5274-46BC-9BA2-A957784A10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3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osr-online.biomedcentral.com/" TargetMode="External"/><Relationship Id="rId2" Type="http://schemas.openxmlformats.org/officeDocument/2006/relationships/hyperlink" Target="https://josr-online.biomedcentral.com/articles/10.1186/s13018-022-03359-z#auth-Matej-Mazura-Aff1-Aff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835BA-2503-0722-4F44-BC1B78A9B6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Osteotomie patní kosti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F368A4-0C03-1392-BB6E-D0960E538C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MUDr.Jiří</a:t>
            </a:r>
            <a:r>
              <a:rPr lang="cs-CZ" dirty="0"/>
              <a:t> Bek</a:t>
            </a:r>
          </a:p>
          <a:p>
            <a:r>
              <a:rPr lang="cs-CZ" dirty="0"/>
              <a:t>Ortopedická klinika 1.LF UK a FN Motol</a:t>
            </a:r>
          </a:p>
          <a:p>
            <a:r>
              <a:rPr lang="cs-CZ" dirty="0"/>
              <a:t>Nemocnice Vršovice</a:t>
            </a:r>
          </a:p>
        </p:txBody>
      </p:sp>
    </p:spTree>
    <p:extLst>
      <p:ext uri="{BB962C8B-B14F-4D97-AF65-F5344CB8AC3E}">
        <p14:creationId xmlns:p14="http://schemas.microsoft.com/office/powerpoint/2010/main" val="348673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878392F-A347-58F2-CF12-952DDEE00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D3D56E-292D-7A75-8768-CA21380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493141"/>
            <a:ext cx="10515600" cy="1325563"/>
          </a:xfrm>
        </p:spPr>
        <p:txBody>
          <a:bodyPr/>
          <a:lstStyle/>
          <a:p>
            <a:r>
              <a:rPr lang="cs-CZ" dirty="0"/>
              <a:t>MCO – v kombinaci s rotací velký posun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0ACE78-D841-450C-DC95-46B267DE8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35" y="2153232"/>
            <a:ext cx="10885715" cy="36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11EF839-3326-75A9-1E11-4AB20AC84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Součástí rozsáhlejší rekonstrukce nohy</a:t>
            </a:r>
          </a:p>
          <a:p>
            <a:r>
              <a:rPr lang="cs-CZ" dirty="0"/>
              <a:t>Revize šlach</a:t>
            </a:r>
          </a:p>
          <a:p>
            <a:r>
              <a:rPr lang="cs-CZ" dirty="0"/>
              <a:t>AL stabilizace hlezna</a:t>
            </a:r>
          </a:p>
          <a:p>
            <a:r>
              <a:rPr lang="cs-CZ" dirty="0"/>
              <a:t>Osteotomie</a:t>
            </a:r>
          </a:p>
          <a:p>
            <a:r>
              <a:rPr lang="cs-CZ" dirty="0"/>
              <a:t>MIS rekonstrukce deformit prstů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7891F36-2F05-EA68-9CDA-3E617BA2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Pes </a:t>
            </a:r>
            <a:r>
              <a:rPr lang="cs-CZ" dirty="0" err="1"/>
              <a:t>varus</a:t>
            </a:r>
            <a:r>
              <a:rPr lang="cs-CZ" dirty="0"/>
              <a:t>, </a:t>
            </a:r>
            <a:r>
              <a:rPr lang="cs-CZ" dirty="0" err="1"/>
              <a:t>cavovarus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E082D6-6C12-1357-35AD-EB667EB2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132" y="2071079"/>
            <a:ext cx="5860868" cy="43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0EE089-E567-C6A5-17D0-1CA33EED4D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017" y="1769214"/>
            <a:ext cx="5376000" cy="4415367"/>
          </a:xfrm>
        </p:spPr>
        <p:txBody>
          <a:bodyPr/>
          <a:lstStyle/>
          <a:p>
            <a:r>
              <a:rPr lang="cs-CZ" dirty="0"/>
              <a:t>Poloha na boku</a:t>
            </a:r>
          </a:p>
          <a:p>
            <a:r>
              <a:rPr lang="cs-CZ" dirty="0"/>
              <a:t>Fréza 3 mm</a:t>
            </a:r>
          </a:p>
          <a:p>
            <a:r>
              <a:rPr lang="cs-CZ" dirty="0"/>
              <a:t>Bez turniketu</a:t>
            </a:r>
          </a:p>
          <a:p>
            <a:r>
              <a:rPr lang="cs-CZ" dirty="0"/>
              <a:t>2 šrouby FT 7,0mm</a:t>
            </a:r>
          </a:p>
          <a:p>
            <a:r>
              <a:rPr lang="cs-CZ" dirty="0"/>
              <a:t>Obvykle možný menší posun než při MCO – nutné myslet na sklon frézy vzhledem k míře požadovaného posunu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16B5E74-9CDC-E023-906C-86DBCCB5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Pes </a:t>
            </a:r>
            <a:r>
              <a:rPr lang="cs-CZ" dirty="0" err="1"/>
              <a:t>cavus</a:t>
            </a:r>
            <a:r>
              <a:rPr lang="cs-CZ" dirty="0"/>
              <a:t> - LCO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976F644-97DA-1CB7-D2FD-134F632EB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1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7D0F8EA-51C2-13B8-95D9-5DBC94D6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LCO – </a:t>
            </a:r>
            <a:r>
              <a:rPr lang="cs-CZ" dirty="0" err="1"/>
              <a:t>lat.kalk.osteotomie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3BFCDC-5AB6-4547-4701-55AF8AAA8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0" y="2001122"/>
            <a:ext cx="11664000" cy="39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DEA2D-DCAE-C794-2C74-B75F79885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63668F-037A-63AA-B367-322D0663B4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462" y="1221317"/>
            <a:ext cx="11137900" cy="4415367"/>
          </a:xfrm>
        </p:spPr>
        <p:txBody>
          <a:bodyPr/>
          <a:lstStyle/>
          <a:p>
            <a:r>
              <a:rPr lang="cs-CZ" dirty="0"/>
              <a:t>Indikace: úponové bolesti </a:t>
            </a:r>
            <a:r>
              <a:rPr lang="cs-CZ" dirty="0" err="1"/>
              <a:t>Achilovy</a:t>
            </a:r>
            <a:r>
              <a:rPr lang="cs-CZ" dirty="0"/>
              <a:t> šlachy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0F7FD7-9C9E-4B1B-A50D-5A6BFD29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 Zadek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F1146B-77A9-FD3F-FF60-1E46D2A7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9" y="1850705"/>
            <a:ext cx="3022059" cy="44151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D18DB90-7536-50A3-B43B-6B85D428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38" y="1850706"/>
            <a:ext cx="6331772" cy="44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FEAE6DF-058A-9156-A9CF-F0CC6B926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731" y="1659087"/>
            <a:ext cx="9239384" cy="4415367"/>
          </a:xfrm>
        </p:spPr>
        <p:txBody>
          <a:bodyPr/>
          <a:lstStyle/>
          <a:p>
            <a:r>
              <a:rPr lang="cs-CZ" sz="2133" dirty="0" err="1"/>
              <a:t>Calcaneal</a:t>
            </a:r>
            <a:r>
              <a:rPr lang="cs-CZ" sz="2133" dirty="0"/>
              <a:t> </a:t>
            </a:r>
            <a:r>
              <a:rPr lang="cs-CZ" sz="2133" dirty="0" err="1"/>
              <a:t>pitch</a:t>
            </a:r>
            <a:r>
              <a:rPr lang="cs-CZ" sz="2133" dirty="0"/>
              <a:t> </a:t>
            </a:r>
            <a:r>
              <a:rPr lang="cs-CZ" sz="2133" dirty="0" err="1"/>
              <a:t>angle</a:t>
            </a:r>
            <a:r>
              <a:rPr lang="cs-CZ" sz="2133" dirty="0"/>
              <a:t> .. norma do 20 .. horizontální/vertikální kalkaneus</a:t>
            </a:r>
          </a:p>
          <a:p>
            <a:r>
              <a:rPr lang="cs-CZ" sz="2133" dirty="0"/>
              <a:t>X/Y ratio .. 2,5 .. délka </a:t>
            </a:r>
            <a:r>
              <a:rPr lang="cs-CZ" sz="2133" dirty="0" err="1"/>
              <a:t>kalkanea</a:t>
            </a:r>
            <a:endParaRPr lang="cs-CZ" sz="2133" dirty="0"/>
          </a:p>
          <a:p>
            <a:r>
              <a:rPr lang="cs-CZ" sz="2133" dirty="0"/>
              <a:t>CL úhel .. norma do 12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D2E1D9D-7681-CF6D-CA47-5D9B6512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MIS Zadek </a:t>
            </a:r>
            <a:r>
              <a:rPr lang="cs-CZ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cs-CZ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Tourne</a:t>
            </a:r>
            <a:r>
              <a:rPr lang="cs-CZ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Y., </a:t>
            </a:r>
            <a:r>
              <a:rPr lang="cs-CZ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Baray</a:t>
            </a:r>
            <a:r>
              <a:rPr lang="cs-CZ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A. L., </a:t>
            </a:r>
            <a:r>
              <a:rPr lang="cs-CZ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Barthelemy</a:t>
            </a:r>
            <a:r>
              <a:rPr lang="cs-CZ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R., </a:t>
            </a:r>
            <a:r>
              <a:rPr lang="cs-CZ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Karhao</a:t>
            </a:r>
            <a:r>
              <a:rPr lang="cs-CZ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T., &amp; </a:t>
            </a:r>
            <a:r>
              <a:rPr lang="cs-CZ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Moroney</a:t>
            </a:r>
            <a:r>
              <a:rPr lang="cs-CZ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P. (2021). 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The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Zadek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calcaneal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osteotomy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in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Haglund’s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syndrome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of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the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heel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: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Clinical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results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and a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radiographic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analysis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to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explain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its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efficacy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Foot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and </a:t>
            </a:r>
            <a:r>
              <a:rPr lang="cs-CZ" sz="12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Ankle</a:t>
            </a:r>
            <a:r>
              <a:rPr lang="cs-CZ" sz="12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cs-CZ" sz="1067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Surgery</a:t>
            </a:r>
            <a:r>
              <a:rPr lang="cs-CZ" sz="1067" i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cs-CZ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53354BC-6D3A-A203-49D1-EFD5E44C6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7F29A6-1C35-583D-28BF-91915DC9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49" y="2170389"/>
            <a:ext cx="7463163" cy="424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0F6DA-D6EA-7CBA-B3AF-116B462A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402CD09-87B7-01F0-CAAF-9BACAB965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462" y="1221317"/>
            <a:ext cx="11137900" cy="4415367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Indikace: úponové bolesti </a:t>
            </a:r>
          </a:p>
          <a:p>
            <a:pPr marL="0" indent="0">
              <a:buNone/>
            </a:pPr>
            <a:r>
              <a:rPr lang="cs-CZ" dirty="0"/>
              <a:t>                   </a:t>
            </a:r>
            <a:r>
              <a:rPr lang="cs-CZ" dirty="0" err="1"/>
              <a:t>Achilovy</a:t>
            </a:r>
            <a:r>
              <a:rPr lang="cs-CZ" dirty="0"/>
              <a:t> šlachy</a:t>
            </a:r>
          </a:p>
          <a:p>
            <a:r>
              <a:rPr lang="cs-CZ" dirty="0"/>
              <a:t>Princip operace – klínovitá</a:t>
            </a:r>
          </a:p>
          <a:p>
            <a:pPr marL="0" indent="0">
              <a:buNone/>
            </a:pPr>
            <a:r>
              <a:rPr lang="cs-CZ" dirty="0"/>
              <a:t>              osteotomie </a:t>
            </a:r>
            <a:r>
              <a:rPr lang="cs-CZ" dirty="0" err="1"/>
              <a:t>kalkanea</a:t>
            </a:r>
            <a:endParaRPr lang="cs-CZ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534DFE-DB30-024B-074C-C26A0930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721741"/>
            <a:ext cx="10515600" cy="1325563"/>
          </a:xfrm>
        </p:spPr>
        <p:txBody>
          <a:bodyPr/>
          <a:lstStyle/>
          <a:p>
            <a:r>
              <a:rPr lang="cs-CZ" dirty="0"/>
              <a:t>MIS Zadek</a:t>
            </a:r>
            <a:endParaRPr lang="de-DE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BCFE57-AC7C-135E-350D-7C1DF1BF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00" y="1221316"/>
            <a:ext cx="7336789" cy="47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8B8A44A-F41E-6C5D-ECA1-774585C15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1136" y="2964194"/>
            <a:ext cx="5376000" cy="4415367"/>
          </a:xfrm>
        </p:spPr>
        <p:txBody>
          <a:bodyPr/>
          <a:lstStyle/>
          <a:p>
            <a:r>
              <a:rPr lang="cs-CZ" dirty="0"/>
              <a:t>Úhel ɑ - vrchol osteotomie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Úhel ß – velikost osteotomie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D30D0C-BC86-0CDC-CE6D-66D2ABC51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8000" y="542604"/>
            <a:ext cx="11136000" cy="738792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Calcaneal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osteotomy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due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to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insertional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calcaneal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tendinopathy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: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preoperative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</a:t>
            </a:r>
            <a:r>
              <a:rPr lang="cs-CZ" sz="1867" b="1" dirty="0" err="1">
                <a:highlight>
                  <a:srgbClr val="F3F3F3"/>
                </a:highlight>
                <a:latin typeface="Europa"/>
              </a:rPr>
              <a:t>planning</a:t>
            </a:r>
            <a:r>
              <a:rPr lang="cs-CZ" sz="1867" b="1" dirty="0">
                <a:highlight>
                  <a:srgbClr val="F3F3F3"/>
                </a:highlight>
                <a:latin typeface="Europa"/>
              </a:rPr>
              <a:t> - </a:t>
            </a:r>
            <a:r>
              <a:rPr lang="cs-CZ" sz="1867" dirty="0">
                <a:highlight>
                  <a:srgbClr val="F3F3F3"/>
                </a:highlight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Matej Mazura</a:t>
            </a:r>
            <a:r>
              <a:rPr lang="cs-CZ" sz="1867" dirty="0">
                <a:highlight>
                  <a:srgbClr val="F3F3F3"/>
                </a:highlight>
                <a:latin typeface="-apple-system"/>
              </a:rPr>
              <a:t> et al. </a:t>
            </a:r>
            <a:r>
              <a:rPr lang="cs-CZ" sz="1867" i="1" dirty="0" err="1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</a:t>
            </a:r>
            <a:r>
              <a:rPr lang="cs-CZ" sz="1867" i="1" dirty="0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867" i="1" dirty="0" err="1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1867" i="1" dirty="0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867" i="1" dirty="0" err="1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Orthopaedic</a:t>
            </a:r>
            <a:r>
              <a:rPr lang="cs-CZ" sz="1867" i="1" dirty="0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867" i="1" dirty="0" err="1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Surgery</a:t>
            </a:r>
            <a:r>
              <a:rPr lang="cs-CZ" sz="1867" i="1" dirty="0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sz="1867" i="1" dirty="0" err="1">
                <a:highlight>
                  <a:srgbClr val="F3F3F3"/>
                </a:highligh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</a:t>
            </a:r>
            <a:r>
              <a:rPr lang="cs-CZ" sz="1867" i="1" dirty="0">
                <a:highlight>
                  <a:srgbClr val="F3F3F3"/>
                </a:highlight>
                <a:latin typeface="-apple-system"/>
              </a:rPr>
              <a:t>,</a:t>
            </a:r>
            <a:r>
              <a:rPr lang="cs-CZ" sz="1867" dirty="0">
                <a:highlight>
                  <a:srgbClr val="F3F3F3"/>
                </a:highlight>
                <a:latin typeface="-apple-system"/>
              </a:rPr>
              <a:t> </a:t>
            </a:r>
            <a:r>
              <a:rPr lang="cs-CZ" sz="1867" dirty="0" err="1">
                <a:highlight>
                  <a:srgbClr val="F3F3F3"/>
                </a:highlight>
                <a:latin typeface="-apple-system"/>
              </a:rPr>
              <a:t>volume</a:t>
            </a:r>
            <a:r>
              <a:rPr lang="cs-CZ" sz="1867" dirty="0">
                <a:highlight>
                  <a:srgbClr val="F3F3F3"/>
                </a:highlight>
                <a:latin typeface="-apple-system"/>
              </a:rPr>
              <a:t> 17,Article </a:t>
            </a:r>
            <a:r>
              <a:rPr lang="cs-CZ" sz="1867" dirty="0" err="1">
                <a:highlight>
                  <a:srgbClr val="F3F3F3"/>
                </a:highlight>
                <a:latin typeface="-apple-system"/>
              </a:rPr>
              <a:t>number</a:t>
            </a:r>
            <a:r>
              <a:rPr lang="cs-CZ" sz="1867" dirty="0">
                <a:highlight>
                  <a:srgbClr val="F3F3F3"/>
                </a:highlight>
                <a:latin typeface="-apple-system"/>
              </a:rPr>
              <a:t>: 478 (2022</a:t>
            </a:r>
            <a:r>
              <a:rPr lang="cs-CZ" sz="1867" dirty="0">
                <a:solidFill>
                  <a:srgbClr val="333333"/>
                </a:solidFill>
                <a:highlight>
                  <a:srgbClr val="F3F3F3"/>
                </a:highlight>
                <a:latin typeface="-apple-system"/>
              </a:rPr>
              <a:t>)</a:t>
            </a:r>
            <a:br>
              <a:rPr lang="cs-CZ" sz="1333" dirty="0">
                <a:solidFill>
                  <a:srgbClr val="333333"/>
                </a:solidFill>
                <a:highlight>
                  <a:srgbClr val="F3F3F3"/>
                </a:highlight>
                <a:latin typeface="-apple-system"/>
              </a:rPr>
            </a:br>
            <a:endParaRPr lang="cs-CZ" altLang="cs-CZ" sz="1600" dirty="0">
              <a:solidFill>
                <a:srgbClr val="5B616B"/>
              </a:solidFill>
              <a:latin typeface="BlinkMacSystemFont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88A7094-3FB3-E7AE-3BB6-A07E3ECE63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1600"/>
              </a:spcAft>
              <a:buNone/>
            </a:pPr>
            <a:r>
              <a:rPr lang="cs-CZ" dirty="0">
                <a:solidFill>
                  <a:srgbClr val="333333"/>
                </a:solidFill>
                <a:highlight>
                  <a:srgbClr val="F3F3F3"/>
                </a:highlight>
                <a:latin typeface="-apple-system"/>
              </a:rPr>
              <a:t> </a:t>
            </a:r>
            <a:endParaRPr lang="cs-CZ" b="0" i="0" dirty="0">
              <a:solidFill>
                <a:srgbClr val="333333"/>
              </a:solidFill>
              <a:effectLst/>
              <a:highlight>
                <a:srgbClr val="F3F3F3"/>
              </a:highlight>
              <a:latin typeface="-apple-system"/>
            </a:endParaRPr>
          </a:p>
          <a:p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17F7F80-4494-8E0D-F813-1CF5CEE84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23109"/>
            <a:ext cx="65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endParaRPr lang="cs-CZ" altLang="cs-CZ" sz="1600" dirty="0">
              <a:solidFill>
                <a:srgbClr val="5B616B"/>
              </a:solidFill>
              <a:latin typeface="BlinkMacSystemFont"/>
            </a:endParaRPr>
          </a:p>
        </p:txBody>
      </p:sp>
      <p:pic>
        <p:nvPicPr>
          <p:cNvPr id="1028" name="Picture 4" descr="figure 2">
            <a:extLst>
              <a:ext uri="{FF2B5EF4-FFF2-40B4-BE49-F238E27FC236}">
                <a16:creationId xmlns:a16="http://schemas.microsoft.com/office/drawing/2014/main" id="{0C8DB31A-BE46-7C76-2ACD-83EA086B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9" y="2030106"/>
            <a:ext cx="6227496" cy="39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0900-D9CF-A367-B4D5-2E088E358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D606707-7FED-252A-0D56-4BE84CB1D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1040" y="372651"/>
            <a:ext cx="5376000" cy="4415367"/>
          </a:xfrm>
        </p:spPr>
        <p:txBody>
          <a:bodyPr>
            <a:normAutofit/>
          </a:bodyPr>
          <a:lstStyle/>
          <a:p>
            <a:r>
              <a:rPr lang="cs-CZ" sz="2400" dirty="0"/>
              <a:t>Fréza 3mm</a:t>
            </a:r>
          </a:p>
          <a:p>
            <a:r>
              <a:rPr lang="cs-CZ" sz="2400" dirty="0"/>
              <a:t>Poloha na boku</a:t>
            </a:r>
          </a:p>
          <a:p>
            <a:r>
              <a:rPr lang="cs-CZ" sz="2400" dirty="0" err="1"/>
              <a:t>Lat.vstup</a:t>
            </a:r>
            <a:endParaRPr lang="cs-CZ" sz="2400" dirty="0"/>
          </a:p>
          <a:p>
            <a:r>
              <a:rPr lang="cs-CZ" sz="2400" dirty="0"/>
              <a:t>Bez turniketu</a:t>
            </a:r>
          </a:p>
          <a:p>
            <a:r>
              <a:rPr lang="cs-CZ" sz="2400" dirty="0"/>
              <a:t>1 šroub FT 7,0mm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CDD245-1CD1-FB20-4E13-D316DFCC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968054"/>
            <a:ext cx="11136000" cy="1056000"/>
          </a:xfrm>
        </p:spPr>
        <p:txBody>
          <a:bodyPr/>
          <a:lstStyle/>
          <a:p>
            <a:r>
              <a:rPr lang="cs-CZ" dirty="0"/>
              <a:t>MIS Zadek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306AD9-E0F9-5714-F281-399D73502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D9EDD0-4EC4-681C-E091-D1E03D899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6491"/>
          <a:stretch/>
        </p:blipFill>
        <p:spPr>
          <a:xfrm>
            <a:off x="0" y="2761175"/>
            <a:ext cx="4408280" cy="40968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AA3E38-1282-D3EC-A795-B2D145F8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9123" y="1593482"/>
            <a:ext cx="4894716" cy="367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4F3A2C-36D1-501D-6AA0-F1DF6F88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280" y="3222294"/>
            <a:ext cx="4257331" cy="3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31EFF40-FB13-24A4-386D-7E18B559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2708"/>
            <a:ext cx="11136000" cy="1056000"/>
          </a:xfrm>
        </p:spPr>
        <p:txBody>
          <a:bodyPr/>
          <a:lstStyle/>
          <a:p>
            <a:r>
              <a:rPr lang="cs-CZ" dirty="0"/>
              <a:t>MIS Zadek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3DFDFF-2C8B-131B-C3AC-26EA63A7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4" y="2341471"/>
            <a:ext cx="3933727" cy="37538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E14262-86B8-6221-6C4A-C4F9F829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727" y="2190331"/>
            <a:ext cx="4124696" cy="42529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767242-BD6A-3CE6-57FB-26E4AECC6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423" y="2190331"/>
            <a:ext cx="3850299" cy="4252925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9E9D667-E8AD-DD84-90B9-7D8E13E8E6B6}"/>
              </a:ext>
            </a:extLst>
          </p:cNvPr>
          <p:cNvCxnSpPr>
            <a:cxnSpLocks/>
          </p:cNvCxnSpPr>
          <p:nvPr/>
        </p:nvCxnSpPr>
        <p:spPr>
          <a:xfrm flipV="1">
            <a:off x="5081675" y="4110446"/>
            <a:ext cx="616243" cy="103806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A4ECD29-445F-39B5-ECD6-190CEBEC9E39}"/>
              </a:ext>
            </a:extLst>
          </p:cNvPr>
          <p:cNvCxnSpPr>
            <a:cxnSpLocks/>
          </p:cNvCxnSpPr>
          <p:nvPr/>
        </p:nvCxnSpPr>
        <p:spPr>
          <a:xfrm flipV="1">
            <a:off x="9069172" y="4218387"/>
            <a:ext cx="524680" cy="99978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C197AE6-90FA-1B65-66E1-16E56837028F}"/>
              </a:ext>
            </a:extLst>
          </p:cNvPr>
          <p:cNvCxnSpPr>
            <a:cxnSpLocks/>
          </p:cNvCxnSpPr>
          <p:nvPr/>
        </p:nvCxnSpPr>
        <p:spPr>
          <a:xfrm flipH="1" flipV="1">
            <a:off x="5697917" y="4110446"/>
            <a:ext cx="596315" cy="51903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5A04FF9-96F4-DA95-36E0-04AFC6ACCF33}"/>
              </a:ext>
            </a:extLst>
          </p:cNvPr>
          <p:cNvCxnSpPr>
            <a:cxnSpLocks/>
          </p:cNvCxnSpPr>
          <p:nvPr/>
        </p:nvCxnSpPr>
        <p:spPr>
          <a:xfrm flipH="1" flipV="1">
            <a:off x="9593852" y="4218387"/>
            <a:ext cx="389720" cy="196813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7CF6930-2988-C19E-2569-C0921E9465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Pes </a:t>
            </a:r>
            <a:r>
              <a:rPr lang="cs-CZ" dirty="0" err="1"/>
              <a:t>planus</a:t>
            </a:r>
            <a:r>
              <a:rPr lang="cs-CZ" dirty="0"/>
              <a:t> – </a:t>
            </a:r>
            <a:r>
              <a:rPr lang="cs-CZ" dirty="0" err="1"/>
              <a:t>med.kalk.osteotomie</a:t>
            </a:r>
            <a:r>
              <a:rPr lang="cs-CZ" dirty="0"/>
              <a:t>(MCO)</a:t>
            </a:r>
          </a:p>
          <a:p>
            <a:r>
              <a:rPr lang="cs-CZ" dirty="0" err="1"/>
              <a:t>Entezopatie</a:t>
            </a:r>
            <a:r>
              <a:rPr lang="cs-CZ" dirty="0"/>
              <a:t> </a:t>
            </a:r>
            <a:r>
              <a:rPr lang="cs-CZ" dirty="0" err="1"/>
              <a:t>Achilovy</a:t>
            </a:r>
            <a:r>
              <a:rPr lang="cs-CZ" dirty="0"/>
              <a:t> šlachy – </a:t>
            </a:r>
            <a:r>
              <a:rPr lang="cs-CZ" dirty="0" err="1"/>
              <a:t>op.sec.Zadek</a:t>
            </a:r>
            <a:endParaRPr lang="cs-CZ" dirty="0"/>
          </a:p>
          <a:p>
            <a:r>
              <a:rPr lang="cs-CZ" dirty="0"/>
              <a:t>Pes </a:t>
            </a:r>
            <a:r>
              <a:rPr lang="cs-CZ" dirty="0" err="1"/>
              <a:t>varus</a:t>
            </a:r>
            <a:r>
              <a:rPr lang="cs-CZ" dirty="0"/>
              <a:t> – </a:t>
            </a:r>
            <a:r>
              <a:rPr lang="cs-CZ" dirty="0" err="1"/>
              <a:t>lat.kalk.osteotomie</a:t>
            </a:r>
            <a:r>
              <a:rPr lang="cs-CZ" dirty="0"/>
              <a:t>(LCO)</a:t>
            </a:r>
          </a:p>
          <a:p>
            <a:r>
              <a:rPr lang="cs-CZ" dirty="0" err="1"/>
              <a:t>Potraumatická</a:t>
            </a:r>
            <a:r>
              <a:rPr lang="cs-CZ" dirty="0"/>
              <a:t> deformita současně s AD </a:t>
            </a:r>
            <a:r>
              <a:rPr lang="cs-CZ" dirty="0" err="1"/>
              <a:t>subtalo</a:t>
            </a:r>
            <a:endParaRPr lang="cs-CZ" dirty="0"/>
          </a:p>
          <a:p>
            <a:endParaRPr lang="cs-CZ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2FB822-A0D4-6239-A4E6-03AE0E93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Indikace</a:t>
            </a:r>
            <a:endParaRPr lang="de-D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327F777-2FF9-F6E1-7603-ED946969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79" y="1544249"/>
            <a:ext cx="4082657" cy="471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26011AA4-6F6F-6066-7DF9-850EC0D5D70D}"/>
              </a:ext>
            </a:extLst>
          </p:cNvPr>
          <p:cNvSpPr/>
          <p:nvPr/>
        </p:nvSpPr>
        <p:spPr>
          <a:xfrm>
            <a:off x="10820551" y="4892844"/>
            <a:ext cx="722812" cy="618309"/>
          </a:xfrm>
          <a:prstGeom prst="ellipse">
            <a:avLst/>
          </a:prstGeom>
          <a:noFill/>
          <a:ln w="2540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32525832-B72D-C6CA-3AC8-460AE3D901CD}"/>
              </a:ext>
            </a:extLst>
          </p:cNvPr>
          <p:cNvSpPr>
            <a:spLocks/>
          </p:cNvSpPr>
          <p:nvPr/>
        </p:nvSpPr>
        <p:spPr bwMode="auto">
          <a:xfrm>
            <a:off x="10702018" y="3448472"/>
            <a:ext cx="237067" cy="2540000"/>
          </a:xfrm>
          <a:custGeom>
            <a:avLst/>
            <a:gdLst>
              <a:gd name="T0" fmla="*/ 40322501 w 112"/>
              <a:gd name="T1" fmla="*/ 0 h 1200"/>
              <a:gd name="T2" fmla="*/ 40322501 w 112"/>
              <a:gd name="T3" fmla="*/ 2147483647 h 1200"/>
              <a:gd name="T4" fmla="*/ 282257522 w 112"/>
              <a:gd name="T5" fmla="*/ 2147483647 h 1200"/>
              <a:gd name="T6" fmla="*/ 0 60000 65536"/>
              <a:gd name="T7" fmla="*/ 0 60000 65536"/>
              <a:gd name="T8" fmla="*/ 0 60000 65536"/>
              <a:gd name="T9" fmla="*/ 0 w 112"/>
              <a:gd name="T10" fmla="*/ 0 h 1200"/>
              <a:gd name="T11" fmla="*/ 112 w 112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200">
                <a:moveTo>
                  <a:pt x="16" y="0"/>
                </a:moveTo>
                <a:cubicBezTo>
                  <a:pt x="8" y="356"/>
                  <a:pt x="0" y="712"/>
                  <a:pt x="16" y="912"/>
                </a:cubicBezTo>
                <a:cubicBezTo>
                  <a:pt x="32" y="1112"/>
                  <a:pt x="96" y="1152"/>
                  <a:pt x="112" y="12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cs-CZ" sz="2400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11C3F5A7-1C4C-837E-03BA-B92A5006E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7299" y="3226568"/>
            <a:ext cx="0" cy="284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4218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9CCDE-5110-875F-EFC9-69313997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MIS Zadek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D31542-8BD4-AF3A-35F9-E73664A3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72" y="1347092"/>
            <a:ext cx="9414391" cy="49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5AE41-B44D-E582-7B51-F44EE93E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 Zadek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99960F-0803-DA12-D6CF-C7EDE202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81" y="1509410"/>
            <a:ext cx="6655631" cy="46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A14A6-F9F1-9C77-7D42-DC9AFE39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 Zadek – technika s K dráty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BEAF9C-6CBC-7335-D589-341A483B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5" y="1301970"/>
            <a:ext cx="10035311" cy="50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0807AC-7631-CFFE-B82A-C9064AC6C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Osteotomie paty jsou standardní součástí komplexních rekonstrukcí nohy</a:t>
            </a:r>
          </a:p>
          <a:p>
            <a:r>
              <a:rPr lang="cs-CZ" dirty="0" err="1"/>
              <a:t>Miniinvazivní</a:t>
            </a:r>
            <a:r>
              <a:rPr lang="cs-CZ" dirty="0"/>
              <a:t> přístupy</a:t>
            </a:r>
          </a:p>
          <a:p>
            <a:r>
              <a:rPr lang="cs-CZ" dirty="0"/>
              <a:t>Nutný </a:t>
            </a:r>
            <a:r>
              <a:rPr lang="cs-CZ" dirty="0" err="1"/>
              <a:t>rtg</a:t>
            </a:r>
            <a:r>
              <a:rPr lang="cs-CZ" dirty="0"/>
              <a:t> přístroj</a:t>
            </a:r>
          </a:p>
          <a:p>
            <a:r>
              <a:rPr lang="cs-CZ" dirty="0"/>
              <a:t>Komplikace nejsou časté</a:t>
            </a:r>
          </a:p>
          <a:p>
            <a:r>
              <a:rPr lang="cs-CZ" dirty="0"/>
              <a:t>Učební křivka je strmá – vhodná indikace pro začátek s </a:t>
            </a:r>
            <a:r>
              <a:rPr lang="cs-CZ" dirty="0" err="1"/>
              <a:t>miniinvazivní</a:t>
            </a:r>
            <a:r>
              <a:rPr lang="cs-CZ" dirty="0"/>
              <a:t> operativou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D1A169-4EBC-D7ED-B991-CC77F4BF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Shrnutí</a:t>
            </a:r>
          </a:p>
        </p:txBody>
      </p:sp>
    </p:spTree>
    <p:extLst>
      <p:ext uri="{BB962C8B-B14F-4D97-AF65-F5344CB8AC3E}">
        <p14:creationId xmlns:p14="http://schemas.microsoft.com/office/powerpoint/2010/main" val="37076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406590A-F5CF-744A-4ACC-1D922E212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5148D8F-B78D-1FC0-322B-AE3CCEC9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17" y="2552435"/>
            <a:ext cx="11136000" cy="105600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3097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8B28F8-5B24-7B7C-7E49-840EACAB7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84E1A47-7893-6EA6-7AB1-C040CE63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1195550"/>
            <a:ext cx="10515600" cy="1325563"/>
          </a:xfrm>
        </p:spPr>
        <p:txBody>
          <a:bodyPr/>
          <a:lstStyle/>
          <a:p>
            <a:r>
              <a:rPr lang="cs-CZ" dirty="0"/>
              <a:t>Materiál</a:t>
            </a:r>
          </a:p>
        </p:txBody>
      </p:sp>
      <p:pic>
        <p:nvPicPr>
          <p:cNvPr id="4" name="Picture 2" descr="5.0/7.0 Compression FT Screw System Case">
            <a:extLst>
              <a:ext uri="{FF2B5EF4-FFF2-40B4-BE49-F238E27FC236}">
                <a16:creationId xmlns:a16="http://schemas.microsoft.com/office/drawing/2014/main" id="{2764F9C3-FC83-2C0A-5E3A-23B541AD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6" b="9956"/>
          <a:stretch>
            <a:fillRect/>
          </a:stretch>
        </p:blipFill>
        <p:spPr bwMode="auto">
          <a:xfrm>
            <a:off x="2893423" y="307911"/>
            <a:ext cx="9048205" cy="29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27119B-07C0-E1EA-4917-75E36BFD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74" y="3279030"/>
            <a:ext cx="6020354" cy="35071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508380-22BD-FE81-7DCB-EF3136B16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14" y="3022798"/>
            <a:ext cx="4712357" cy="2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87B97-F88C-8D24-31AF-D8E717A95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015" y="227081"/>
            <a:ext cx="10515600" cy="1325563"/>
          </a:xfrm>
        </p:spPr>
        <p:txBody>
          <a:bodyPr/>
          <a:lstStyle/>
          <a:p>
            <a:r>
              <a:rPr lang="cs-CZ" dirty="0"/>
              <a:t>Pes </a:t>
            </a:r>
            <a:r>
              <a:rPr lang="cs-CZ" dirty="0" err="1"/>
              <a:t>planus</a:t>
            </a:r>
            <a:endParaRPr lang="de-DE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4CCDE37-B4CD-6CA7-72AF-50052869B656}"/>
              </a:ext>
            </a:extLst>
          </p:cNvPr>
          <p:cNvSpPr/>
          <p:nvPr/>
        </p:nvSpPr>
        <p:spPr>
          <a:xfrm>
            <a:off x="10180321" y="4362995"/>
            <a:ext cx="478972" cy="4963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39122B0-790A-91BF-380A-6E472D42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79" y="1188539"/>
            <a:ext cx="4402101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8229ADD-D8D6-B7B9-E50B-BB9DF31F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3" y="3831879"/>
            <a:ext cx="5119764" cy="279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986906F-73E2-7948-832C-9D4A22858359}"/>
              </a:ext>
            </a:extLst>
          </p:cNvPr>
          <p:cNvCxnSpPr/>
          <p:nvPr/>
        </p:nvCxnSpPr>
        <p:spPr>
          <a:xfrm>
            <a:off x="1489165" y="1440000"/>
            <a:ext cx="3108960" cy="1372144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3AE9B5E-2AC1-C753-2B1F-2884706CF298}"/>
              </a:ext>
            </a:extLst>
          </p:cNvPr>
          <p:cNvCxnSpPr>
            <a:cxnSpLocks/>
          </p:cNvCxnSpPr>
          <p:nvPr/>
        </p:nvCxnSpPr>
        <p:spPr>
          <a:xfrm flipH="1">
            <a:off x="3335383" y="5129349"/>
            <a:ext cx="1262743" cy="8708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BA09723-6D62-601A-96BB-45A45F79295C}"/>
              </a:ext>
            </a:extLst>
          </p:cNvPr>
          <p:cNvCxnSpPr/>
          <p:nvPr/>
        </p:nvCxnSpPr>
        <p:spPr>
          <a:xfrm flipV="1">
            <a:off x="1741714" y="6000206"/>
            <a:ext cx="1593669" cy="252549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10CC4F3-25FB-1B64-7B4A-356324056F4C}"/>
              </a:ext>
            </a:extLst>
          </p:cNvPr>
          <p:cNvSpPr txBox="1"/>
          <p:nvPr/>
        </p:nvSpPr>
        <p:spPr>
          <a:xfrm>
            <a:off x="5907799" y="59596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Porušená </a:t>
            </a:r>
            <a:r>
              <a:rPr lang="cs-CZ" altLang="cs-CZ" sz="2400" dirty="0" err="1"/>
              <a:t>Mearyho</a:t>
            </a:r>
            <a:r>
              <a:rPr lang="cs-CZ" altLang="cs-CZ" sz="2400" dirty="0"/>
              <a:t> linie</a:t>
            </a:r>
            <a:endParaRPr lang="cs-CZ" sz="2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3F96154-C074-8BF5-BCF2-7BFB7C18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8815" y="298270"/>
            <a:ext cx="2819400" cy="5521325"/>
          </a:xfrm>
          <a:prstGeom prst="rect">
            <a:avLst/>
          </a:prstGeom>
        </p:spPr>
      </p:pic>
      <p:sp>
        <p:nvSpPr>
          <p:cNvPr id="21" name="Line 6">
            <a:extLst>
              <a:ext uri="{FF2B5EF4-FFF2-40B4-BE49-F238E27FC236}">
                <a16:creationId xmlns:a16="http://schemas.microsoft.com/office/drawing/2014/main" id="{A78E4209-F62B-4A21-A5EA-80EF6EAD8A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67131" y="3614239"/>
            <a:ext cx="9906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8">
            <a:extLst>
              <a:ext uri="{FF2B5EF4-FFF2-40B4-BE49-F238E27FC236}">
                <a16:creationId xmlns:a16="http://schemas.microsoft.com/office/drawing/2014/main" id="{FD5A36B1-CAC5-FF42-F865-BF3B884AA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331" y="3667943"/>
            <a:ext cx="8382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B92E32EF-12AF-ED40-9344-02C1D3E8602E}"/>
              </a:ext>
            </a:extLst>
          </p:cNvPr>
          <p:cNvSpPr>
            <a:spLocks/>
          </p:cNvSpPr>
          <p:nvPr/>
        </p:nvSpPr>
        <p:spPr bwMode="auto">
          <a:xfrm>
            <a:off x="9062431" y="3728539"/>
            <a:ext cx="165100" cy="228600"/>
          </a:xfrm>
          <a:custGeom>
            <a:avLst/>
            <a:gdLst>
              <a:gd name="T0" fmla="*/ 120967514 w 104"/>
              <a:gd name="T1" fmla="*/ 0 h 144"/>
              <a:gd name="T2" fmla="*/ 241935028 w 104"/>
              <a:gd name="T3" fmla="*/ 241934997 h 144"/>
              <a:gd name="T4" fmla="*/ 0 w 104"/>
              <a:gd name="T5" fmla="*/ 362902445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48" y="0"/>
                </a:moveTo>
                <a:cubicBezTo>
                  <a:pt x="76" y="36"/>
                  <a:pt x="104" y="72"/>
                  <a:pt x="96" y="96"/>
                </a:cubicBezTo>
                <a:cubicBezTo>
                  <a:pt x="88" y="120"/>
                  <a:pt x="16" y="136"/>
                  <a:pt x="0" y="14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B063D-9898-85C8-7B7B-F1135EBD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80" y="200099"/>
            <a:ext cx="10515600" cy="1325563"/>
          </a:xfrm>
        </p:spPr>
        <p:txBody>
          <a:bodyPr/>
          <a:lstStyle/>
          <a:p>
            <a:r>
              <a:rPr lang="cs-CZ" dirty="0"/>
              <a:t>Princip MCO/LCO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ECF790-33B6-58CC-808D-43CC69DEB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45" y="1177938"/>
            <a:ext cx="8223335" cy="4956428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DFD8F5A-D709-CF26-3685-4BEFFFDBEC15}"/>
              </a:ext>
            </a:extLst>
          </p:cNvPr>
          <p:cNvCxnSpPr/>
          <p:nvPr/>
        </p:nvCxnSpPr>
        <p:spPr>
          <a:xfrm>
            <a:off x="2107475" y="4798424"/>
            <a:ext cx="452845" cy="1053737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D85D47D-AA38-B157-773B-524BF4FC7623}"/>
              </a:ext>
            </a:extLst>
          </p:cNvPr>
          <p:cNvCxnSpPr>
            <a:cxnSpLocks/>
          </p:cNvCxnSpPr>
          <p:nvPr/>
        </p:nvCxnSpPr>
        <p:spPr>
          <a:xfrm>
            <a:off x="8006081" y="3198948"/>
            <a:ext cx="1172753" cy="0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D757E-0B2F-B9AF-4397-34A29E51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29" y="2108297"/>
            <a:ext cx="11136000" cy="1056000"/>
          </a:xfrm>
        </p:spPr>
        <p:txBody>
          <a:bodyPr/>
          <a:lstStyle/>
          <a:p>
            <a:r>
              <a:rPr lang="cs-CZ" dirty="0"/>
              <a:t>Pozor na sklon frézy</a:t>
            </a:r>
          </a:p>
        </p:txBody>
      </p:sp>
      <p:pic>
        <p:nvPicPr>
          <p:cNvPr id="3" name="Picture 2" descr="Calcaneus | Radiology Reference Article | Radiopaedia.org">
            <a:extLst>
              <a:ext uri="{FF2B5EF4-FFF2-40B4-BE49-F238E27FC236}">
                <a16:creationId xmlns:a16="http://schemas.microsoft.com/office/drawing/2014/main" id="{4918B868-CB56-F1CE-0B83-44766B3D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93" y="444960"/>
            <a:ext cx="6146075" cy="61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D8B1CC2-5A6D-1FD7-2263-F93C29C9B48C}"/>
              </a:ext>
            </a:extLst>
          </p:cNvPr>
          <p:cNvCxnSpPr>
            <a:cxnSpLocks/>
          </p:cNvCxnSpPr>
          <p:nvPr/>
        </p:nvCxnSpPr>
        <p:spPr>
          <a:xfrm flipV="1">
            <a:off x="7959635" y="4450081"/>
            <a:ext cx="1844653" cy="49638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36E52F4-D779-6E64-24C4-3BB0BFE2CC83}"/>
              </a:ext>
            </a:extLst>
          </p:cNvPr>
          <p:cNvCxnSpPr>
            <a:cxnSpLocks/>
          </p:cNvCxnSpPr>
          <p:nvPr/>
        </p:nvCxnSpPr>
        <p:spPr>
          <a:xfrm>
            <a:off x="7889296" y="4693919"/>
            <a:ext cx="1914992" cy="452847"/>
          </a:xfrm>
          <a:prstGeom prst="line">
            <a:avLst/>
          </a:prstGeom>
          <a:ln w="38100">
            <a:solidFill>
              <a:srgbClr val="33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68BF22F-5DF3-9AB2-A013-7C281F652CB1}"/>
              </a:ext>
            </a:extLst>
          </p:cNvPr>
          <p:cNvCxnSpPr>
            <a:cxnSpLocks/>
          </p:cNvCxnSpPr>
          <p:nvPr/>
        </p:nvCxnSpPr>
        <p:spPr>
          <a:xfrm>
            <a:off x="7959635" y="4818743"/>
            <a:ext cx="1915885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AAD09-B122-7FCD-AF87-296966C8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41D0A40-8652-EAA7-051C-1747AA3135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001" y="912001"/>
            <a:ext cx="11137900" cy="4415367"/>
          </a:xfrm>
        </p:spPr>
        <p:txBody>
          <a:bodyPr/>
          <a:lstStyle/>
          <a:p>
            <a:r>
              <a:rPr lang="cs-CZ" dirty="0"/>
              <a:t>Poloha na boku/na zádech</a:t>
            </a:r>
          </a:p>
          <a:p>
            <a:r>
              <a:rPr lang="cs-CZ" dirty="0"/>
              <a:t>Fréza 3 mm</a:t>
            </a:r>
          </a:p>
          <a:p>
            <a:r>
              <a:rPr lang="cs-CZ" dirty="0" err="1"/>
              <a:t>Jednorovinná</a:t>
            </a:r>
            <a:r>
              <a:rPr lang="cs-CZ" dirty="0"/>
              <a:t> osteotomie(</a:t>
            </a:r>
            <a:r>
              <a:rPr lang="cs-CZ" dirty="0" err="1"/>
              <a:t>flat</a:t>
            </a:r>
            <a:r>
              <a:rPr lang="cs-CZ" dirty="0"/>
              <a:t> </a:t>
            </a:r>
            <a:r>
              <a:rPr lang="cs-CZ" dirty="0" err="1"/>
              <a:t>cut</a:t>
            </a:r>
            <a:r>
              <a:rPr lang="cs-CZ" dirty="0"/>
              <a:t>)</a:t>
            </a:r>
          </a:p>
          <a:p>
            <a:r>
              <a:rPr lang="cs-CZ" dirty="0"/>
              <a:t>Bez turniketu</a:t>
            </a:r>
          </a:p>
          <a:p>
            <a:r>
              <a:rPr lang="cs-CZ" dirty="0"/>
              <a:t>2 šrouby FT 7,0mm</a:t>
            </a:r>
          </a:p>
          <a:p>
            <a:endParaRPr lang="cs-CZ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A95004-76F8-4D81-DE05-60E7D2CA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50" y="204891"/>
            <a:ext cx="11970501" cy="1056000"/>
          </a:xfrm>
        </p:spPr>
        <p:txBody>
          <a:bodyPr/>
          <a:lstStyle/>
          <a:p>
            <a:r>
              <a:rPr lang="cs-CZ" sz="2667" b="1" dirty="0"/>
              <a:t>Lat. nebo med. přístup k MIS MCO (mediální </a:t>
            </a:r>
            <a:r>
              <a:rPr lang="cs-CZ" sz="2667" b="1" dirty="0" err="1"/>
              <a:t>kalkaneální</a:t>
            </a:r>
            <a:r>
              <a:rPr lang="cs-CZ" sz="2667" b="1" dirty="0"/>
              <a:t> osteotomie)</a:t>
            </a:r>
            <a:endParaRPr lang="de-DE" sz="2667" b="1" dirty="0"/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DD35CE34-3EB4-BA65-C309-6EBFDD72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9" y="2964600"/>
            <a:ext cx="5457251" cy="38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ažený soubor">
            <a:extLst>
              <a:ext uri="{FF2B5EF4-FFF2-40B4-BE49-F238E27FC236}">
                <a16:creationId xmlns:a16="http://schemas.microsoft.com/office/drawing/2014/main" id="{9E0C70D4-14A6-17A3-2A1C-8B4C42CF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52" y="2579938"/>
            <a:ext cx="5869577" cy="386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D101E4-466F-F9E7-FFD1-012BA93C3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3" y="1260891"/>
            <a:ext cx="2827088" cy="12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77DC9-DB78-520D-618D-C1C972B4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E797A0-73E4-6EF7-2095-04BBBD84D3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E50CDD7-73C2-5F76-7EA2-8FF70FFF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751" y="330438"/>
            <a:ext cx="10515600" cy="1325563"/>
          </a:xfrm>
        </p:spPr>
        <p:txBody>
          <a:bodyPr/>
          <a:lstStyle/>
          <a:p>
            <a:r>
              <a:rPr lang="cs-CZ" dirty="0" err="1"/>
              <a:t>Miniinvazivní</a:t>
            </a:r>
            <a:r>
              <a:rPr lang="cs-CZ" dirty="0"/>
              <a:t> MCO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6ACAB8-B3AE-0244-48FC-00A891774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6" y="1622600"/>
            <a:ext cx="3467100" cy="4851400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C9758B-FC90-D9D9-2F8C-2332E9344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91" y="1633184"/>
            <a:ext cx="3456517" cy="48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5977F6E-0E06-9D19-61DD-FA1623359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74" y="2807467"/>
            <a:ext cx="4574117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3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30DE4C8-EBF5-B169-078A-19B1D3CF5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81" y="1656001"/>
            <a:ext cx="11137900" cy="441536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AD303E-C9C3-4A12-5920-234AA851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882" y="203844"/>
            <a:ext cx="10515600" cy="1325563"/>
          </a:xfrm>
        </p:spPr>
        <p:txBody>
          <a:bodyPr/>
          <a:lstStyle/>
          <a:p>
            <a:r>
              <a:rPr lang="cs-CZ" dirty="0"/>
              <a:t>MIS MCO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68252C-11A7-A16F-E350-C1745ADC8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96" y="1402814"/>
            <a:ext cx="8223335" cy="495642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8A63324-F51E-435F-E772-9787510031E1}"/>
              </a:ext>
            </a:extLst>
          </p:cNvPr>
          <p:cNvSpPr/>
          <p:nvPr/>
        </p:nvSpPr>
        <p:spPr>
          <a:xfrm>
            <a:off x="8707700" y="2932613"/>
            <a:ext cx="670560" cy="7141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3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404</Words>
  <Application>Microsoft Office PowerPoint</Application>
  <PresentationFormat>Širokoúhlá obrazovka</PresentationFormat>
  <Paragraphs>79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-apple-system</vt:lpstr>
      <vt:lpstr>Arial</vt:lpstr>
      <vt:lpstr>BlinkMacSystemFont</vt:lpstr>
      <vt:lpstr>Calibri</vt:lpstr>
      <vt:lpstr>Calibri Light</vt:lpstr>
      <vt:lpstr>Courier New</vt:lpstr>
      <vt:lpstr>Europa</vt:lpstr>
      <vt:lpstr>Motiv Office</vt:lpstr>
      <vt:lpstr>Osteotomie patní kosti</vt:lpstr>
      <vt:lpstr>          Indikace</vt:lpstr>
      <vt:lpstr>Materiál</vt:lpstr>
      <vt:lpstr>Pes planus</vt:lpstr>
      <vt:lpstr>Princip MCO/LCO</vt:lpstr>
      <vt:lpstr>Pozor na sklon frézy</vt:lpstr>
      <vt:lpstr>Lat. nebo med. přístup k MIS MCO (mediální kalkaneální osteotomie)</vt:lpstr>
      <vt:lpstr>Miniinvazivní MCO</vt:lpstr>
      <vt:lpstr>MIS MCO</vt:lpstr>
      <vt:lpstr>MCO – v kombinaci s rotací velký posun</vt:lpstr>
      <vt:lpstr>       Pes varus, cavovarus</vt:lpstr>
      <vt:lpstr>          Pes cavus - LCO</vt:lpstr>
      <vt:lpstr>LCO – lat.kalk.osteotomie</vt:lpstr>
      <vt:lpstr>MIS Zadek</vt:lpstr>
      <vt:lpstr>       MIS Zadek (Tourne, Y., Baray, A. L., Barthelemy, R., Karhao, T., &amp; Moroney, P. (2021). The Zadek calcaneal osteotomy in Haglund’s syndrome of the heel: Clinical results and a radiographic analysis to explain its efficacy. Foot and Ankle Surgery)</vt:lpstr>
      <vt:lpstr>MIS Zadek</vt:lpstr>
      <vt:lpstr>Calcaneal osteotomy due to insertional calcaneal tendinopathy: preoperative planning - Matej Mazura et al. Journal of Orthopaedic Surgery and Research, volume 17,Article number: 478 (2022) </vt:lpstr>
      <vt:lpstr>MIS Zadek</vt:lpstr>
      <vt:lpstr>MIS Zadek</vt:lpstr>
      <vt:lpstr>    MIS Zadek</vt:lpstr>
      <vt:lpstr>MIS Zadek</vt:lpstr>
      <vt:lpstr>MIS Zadek – technika s K dráty</vt:lpstr>
      <vt:lpstr>     Shrnutí</vt:lpstr>
      <vt:lpstr>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Štěpán Bek</dc:creator>
  <cp:lastModifiedBy>Štěpán Bek</cp:lastModifiedBy>
  <cp:revision>6</cp:revision>
  <dcterms:created xsi:type="dcterms:W3CDTF">2025-11-01T06:22:32Z</dcterms:created>
  <dcterms:modified xsi:type="dcterms:W3CDTF">2025-11-21T17:19:14Z</dcterms:modified>
</cp:coreProperties>
</file>