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1" r:id="rId3"/>
    <p:sldId id="287" r:id="rId4"/>
    <p:sldId id="286" r:id="rId5"/>
    <p:sldId id="289" r:id="rId6"/>
    <p:sldId id="288" r:id="rId7"/>
    <p:sldId id="257" r:id="rId8"/>
    <p:sldId id="290" r:id="rId9"/>
    <p:sldId id="273" r:id="rId10"/>
    <p:sldId id="291" r:id="rId11"/>
    <p:sldId id="282" r:id="rId12"/>
    <p:sldId id="268" r:id="rId13"/>
    <p:sldId id="292" r:id="rId14"/>
    <p:sldId id="293" r:id="rId15"/>
    <p:sldId id="284" r:id="rId16"/>
    <p:sldId id="269" r:id="rId17"/>
    <p:sldId id="275" r:id="rId18"/>
    <p:sldId id="294" r:id="rId19"/>
    <p:sldId id="274" r:id="rId20"/>
    <p:sldId id="270" r:id="rId21"/>
    <p:sldId id="271" r:id="rId22"/>
    <p:sldId id="296" r:id="rId23"/>
    <p:sldId id="297" r:id="rId24"/>
    <p:sldId id="295" r:id="rId25"/>
    <p:sldId id="276" r:id="rId26"/>
    <p:sldId id="272" r:id="rId27"/>
    <p:sldId id="277" r:id="rId28"/>
    <p:sldId id="301" r:id="rId29"/>
    <p:sldId id="278" r:id="rId30"/>
    <p:sldId id="302" r:id="rId31"/>
    <p:sldId id="298" r:id="rId32"/>
    <p:sldId id="280" r:id="rId33"/>
    <p:sldId id="285" r:id="rId34"/>
    <p:sldId id="256" r:id="rId35"/>
    <p:sldId id="283" r:id="rId36"/>
    <p:sldId id="259" r:id="rId37"/>
    <p:sldId id="260" r:id="rId38"/>
    <p:sldId id="262" r:id="rId39"/>
    <p:sldId id="261" r:id="rId40"/>
    <p:sldId id="265" r:id="rId41"/>
    <p:sldId id="263" r:id="rId42"/>
    <p:sldId id="264" r:id="rId43"/>
    <p:sldId id="299" r:id="rId44"/>
    <p:sldId id="300" r:id="rId45"/>
    <p:sldId id="279" r:id="rId46"/>
    <p:sldId id="267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8" autoAdjust="0"/>
    <p:restoredTop sz="94660"/>
  </p:normalViewPr>
  <p:slideViewPr>
    <p:cSldViewPr snapToGrid="0">
      <p:cViewPr varScale="1">
        <p:scale>
          <a:sx n="66" d="100"/>
          <a:sy n="66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14E12-E29D-913F-45DA-DB49A6625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81B4FF-1E72-CF6D-BD12-E6F6B72F6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A944CB-08A4-0AC4-BCD6-2132806BC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AC0444-1E36-2A4B-E1E6-25A7E7B8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CAA684D-C617-07D0-400D-0AA41A401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116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7308E-63A9-25CF-5E92-138E9978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1281F77-CE0E-54C8-D3F6-BC4D9B382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6AEB3-7F34-4C49-7781-126E48C2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5D2E17-D22D-165F-0906-F4DDBDF36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33DE80-1FD3-5536-9CC5-069FAC25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0346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B8EE2C7-4DAE-9FC2-CC25-1B3389882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635F4AE-4984-79B7-1EAB-3E7E9010B6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ED961A5-D46A-5C0C-FF53-E9B25E34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85F87CF-356E-34CF-1C19-30978568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8965DC2-E7E6-81EA-3047-12A2A60E7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62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336990-B291-C267-E585-F141A883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03B8A-DCB2-DE3E-A18E-085453EC2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B1D52B-2E91-FF79-44DD-7D737D7B8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EB4142C-69C9-5FA7-62C5-BE6F96FB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E05E62-87D8-92A7-DE98-C24E5FCE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374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DBED0-A167-A654-205E-BFF8F739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650201D-E34B-1AF7-83A0-8D3F9A690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7BEDAD-5888-0D88-433F-45E7D2297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006E18-2D81-4984-D538-81ABBFCFB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A7E785-5753-A5BE-2DBF-AA2E6BA1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930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72DF5-01C1-656F-0908-429FF4E1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353A85-8CAE-7F56-3B9B-97BEEBF5F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BB0B9DE-E0F9-626C-C6C8-8BA541ACE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70099B-8B69-D97F-B526-3404BDA4C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964CF20-E80C-AE69-8BB1-97ACB3973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EA535E-D936-B9A7-450F-1B93060B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523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760C9B-D320-0744-7863-852A8BBC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D52F3A-AF81-49F1-EDC5-C68EBAA77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6E193C-69FF-D42C-05D3-F757843E7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B71D978-185B-298B-45AC-D20409D841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AF37C80-AFFF-98B0-BB5D-C0CFD3724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585F260-29F9-50DC-D820-A0B7D7A4E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66BF5D5-C2D5-1FF8-A91F-6ECDB849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5767816-9EE2-4C40-759D-81ECD285E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169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7FDF16-16B1-1437-FC50-6C73E05D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8A3C705-2EA7-AA94-3125-803610947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343CCDC-E69C-E9FD-B5F1-781BDF7A0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753E426-BEBB-FEC0-65E1-287117C2B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2097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CFB9BFA-FF80-7EC7-99F8-CF128A8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4464787-57F5-54BF-CBE8-F2707FF93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4A385B-AC61-84A6-A30F-02CE59DF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036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DC5F25-E074-780F-0D50-3E402E6F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294D98-9BD4-D3EA-B987-FDA7C4E5B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0FF237-AA87-9EF3-58BE-BE5053BE9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60E11A-3880-A15B-5924-EBE063BE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558C52B-1AD4-7CD0-A3A0-EA256F188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F67A6A-5285-04BA-067F-5A77038C9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09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428EE1-69F2-2D7E-1EF5-4A54997C1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39ED1EE-CBDF-DFDE-2727-0C5B00F965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EFBE717-B26A-86C8-D205-EBFEB55D6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FA350B1-517F-7C99-4952-7E3E373A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610B5FD-D09A-2CBA-134A-96EB12A9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08CC93C-4FD7-D718-9CB8-1C82E75E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711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31729F1-5AB5-797A-4EB8-D9D5D1E8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A1C91C4-F7F3-84B2-618E-2F6151CC9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1E2B48-0FBF-32BB-B9E5-6C1AD6A4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331253-D42F-4912-90D3-3CBE703CBF47}" type="datetimeFigureOut">
              <a:rPr lang="cs-CZ" smtClean="0"/>
              <a:t>22. 11. 2025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E92B08-985B-8F4F-7557-EAF53F5820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BBD732B-00D6-AB10-8FB9-91AD33FEE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25BFFE-EAF9-4086-A290-9F186B5A121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567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214/AJR.09.3255" TargetMode="External"/><Relationship Id="rId2" Type="http://schemas.openxmlformats.org/officeDocument/2006/relationships/hyperlink" Target="https://doi.org/10.1007/s00167-003-0402-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A2B8A2C-C03A-23B9-0D70-0401BFB130D5}"/>
              </a:ext>
            </a:extLst>
          </p:cNvPr>
          <p:cNvSpPr txBox="1"/>
          <p:nvPr/>
        </p:nvSpPr>
        <p:spPr>
          <a:xfrm>
            <a:off x="1612753" y="401671"/>
            <a:ext cx="114372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Calibri" panose="020F0502020204030204" pitchFamily="34" charset="0"/>
                <a:cs typeface="Calibri" panose="020F0502020204030204" pitchFamily="34" charset="0"/>
              </a:rPr>
              <a:t>Konzervativní léčba úponových bolestí paty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DB8CE87-2936-E3F4-7136-607C9D51D1E1}"/>
              </a:ext>
            </a:extLst>
          </p:cNvPr>
          <p:cNvSpPr txBox="1"/>
          <p:nvPr/>
        </p:nvSpPr>
        <p:spPr>
          <a:xfrm>
            <a:off x="203200" y="6012672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MUDr. Jan Klouda, Ph.D.</a:t>
            </a:r>
          </a:p>
          <a:p>
            <a:r>
              <a:rPr lang="cs-CZ" sz="2000" b="1" dirty="0"/>
              <a:t>MUDr. Libor Filip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204E7BC-5C7A-10C1-5B50-984DE6CF870A}"/>
              </a:ext>
            </a:extLst>
          </p:cNvPr>
          <p:cNvSpPr txBox="1"/>
          <p:nvPr/>
        </p:nvSpPr>
        <p:spPr>
          <a:xfrm>
            <a:off x="8290990" y="5812189"/>
            <a:ext cx="6081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Ortopedické oddělení </a:t>
            </a:r>
          </a:p>
          <a:p>
            <a:r>
              <a:rPr lang="cs-CZ" b="1" dirty="0"/>
              <a:t>Nemocnice České Budějovice, a.s.</a:t>
            </a:r>
          </a:p>
          <a:p>
            <a:r>
              <a:rPr lang="cs-CZ" b="1" dirty="0"/>
              <a:t>primář: MUDr. David Musil, Ph.D.</a:t>
            </a:r>
          </a:p>
        </p:txBody>
      </p:sp>
      <p:pic>
        <p:nvPicPr>
          <p:cNvPr id="7" name="Obrázek 6" descr="Obsah obrázku sandál, prst u nohy, vysoké podpatky, noha&#10;&#10;Obsah vygenerovaný umělou inteligencí může být nesprávný.">
            <a:extLst>
              <a:ext uri="{FF2B5EF4-FFF2-40B4-BE49-F238E27FC236}">
                <a16:creationId xmlns:a16="http://schemas.microsoft.com/office/drawing/2014/main" id="{612F19A1-9541-73D2-0A18-22F9D94C3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1" t="2421" b="6281"/>
          <a:stretch/>
        </p:blipFill>
        <p:spPr>
          <a:xfrm>
            <a:off x="6529757" y="1829050"/>
            <a:ext cx="4002150" cy="3436703"/>
          </a:xfrm>
          <a:prstGeom prst="rect">
            <a:avLst/>
          </a:prstGeom>
        </p:spPr>
      </p:pic>
      <p:pic>
        <p:nvPicPr>
          <p:cNvPr id="11" name="Obrázek 10" descr="Obsah obrázku rentgenový snímek, Zobrazovací metoda v lékařství, radiografie, Rentgen&#10;&#10;Obsah vygenerovaný umělou inteligencí může být nesprávný.">
            <a:extLst>
              <a:ext uri="{FF2B5EF4-FFF2-40B4-BE49-F238E27FC236}">
                <a16:creationId xmlns:a16="http://schemas.microsoft.com/office/drawing/2014/main" id="{DB3A2857-5F39-EAC7-FE34-0994A12FC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15" y="1807695"/>
            <a:ext cx="3467584" cy="345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72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entgenový snímek, Zobrazovací metoda v lékařství, radiologie, Lékařská radiografie&#10;&#10;Obsah vygenerovaný umělou inteligencí může být nesprávný.">
            <a:extLst>
              <a:ext uri="{FF2B5EF4-FFF2-40B4-BE49-F238E27FC236}">
                <a16:creationId xmlns:a16="http://schemas.microsoft.com/office/drawing/2014/main" id="{1E61FB13-B9F7-9005-428F-1B150459B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2" t="3770" r="6251" b="11940"/>
          <a:stretch/>
        </p:blipFill>
        <p:spPr>
          <a:xfrm>
            <a:off x="4920343" y="670185"/>
            <a:ext cx="6754142" cy="578058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F3C163-2CEA-631D-1E20-33DFD59409D4}"/>
              </a:ext>
            </a:extLst>
          </p:cNvPr>
          <p:cNvSpPr txBox="1"/>
          <p:nvPr/>
        </p:nvSpPr>
        <p:spPr>
          <a:xfrm>
            <a:off x="174171" y="1078076"/>
            <a:ext cx="4407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Konzervativní léčba?</a:t>
            </a:r>
          </a:p>
        </p:txBody>
      </p:sp>
    </p:spTree>
    <p:extLst>
      <p:ext uri="{BB962C8B-B14F-4D97-AF65-F5344CB8AC3E}">
        <p14:creationId xmlns:p14="http://schemas.microsoft.com/office/powerpoint/2010/main" val="4254116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7F5B96-AEC7-ECA5-8812-A3DE455C2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92" y="1350781"/>
            <a:ext cx="10515600" cy="4725534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/>
              <a:t>úponové bolesti Achillovy šlachy (IAT vs. MAT)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plantární </a:t>
            </a:r>
            <a:r>
              <a:rPr lang="cs-CZ" dirty="0" err="1"/>
              <a:t>fasciitis</a:t>
            </a:r>
            <a:endParaRPr lang="cs-CZ" dirty="0"/>
          </a:p>
        </p:txBody>
      </p:sp>
      <p:pic>
        <p:nvPicPr>
          <p:cNvPr id="7" name="Obrázek 6" descr="Obsah obrázku noha, Kotník, prst u nohy, osoba">
            <a:extLst>
              <a:ext uri="{FF2B5EF4-FFF2-40B4-BE49-F238E27FC236}">
                <a16:creationId xmlns:a16="http://schemas.microsoft.com/office/drawing/2014/main" id="{B7B2EB46-02DB-9271-D45A-5BB4242CA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9" b="16441"/>
          <a:stretch/>
        </p:blipFill>
        <p:spPr>
          <a:xfrm>
            <a:off x="4611439" y="2314690"/>
            <a:ext cx="7304314" cy="257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92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2803E-BA81-7598-A389-EC0DECD1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118381"/>
            <a:ext cx="10515600" cy="1347561"/>
          </a:xfrm>
        </p:spPr>
        <p:txBody>
          <a:bodyPr/>
          <a:lstStyle/>
          <a:p>
            <a:r>
              <a:rPr lang="cs-CZ" dirty="0"/>
              <a:t>Úponové bolesti AŠ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B14DDC-8211-7442-10A3-67E6A45A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62" y="1538908"/>
            <a:ext cx="6738258" cy="4591504"/>
          </a:xfrm>
        </p:spPr>
        <p:txBody>
          <a:bodyPr/>
          <a:lstStyle/>
          <a:p>
            <a:pPr marL="0" indent="0">
              <a:buNone/>
            </a:pP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Achillovy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šlachy</a:t>
            </a:r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-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souhrnný termín pro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degenerativní poškození nepřetržené šlachy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peritendinózní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tkáně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které se zhoršuje mechanickou zátěží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úponové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x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neúponové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Clain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Baxter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1992) - dvě odlišné klinické entity</a:t>
            </a:r>
          </a:p>
          <a:p>
            <a:pPr>
              <a:buFontTx/>
              <a:buChar char="-"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úponová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=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entezopatie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se vyznačuje bolestmi v místě úponu, zarudnutím a otlaky nad superiorním výběžkem patní kosti, které se objevují při běhání, skákání nebo rychlé změně směru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Gallo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2011)</a:t>
            </a:r>
          </a:p>
          <a:p>
            <a:pPr>
              <a:buFontTx/>
              <a:buChar char="-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novější poznatky naznačují, že </a:t>
            </a:r>
            <a:r>
              <a:rPr lang="cs-CZ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zánět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v určité míře doprovází a může být příčinou dalšího rozvoje tohoto onemocnění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Scott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2015). 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 descr="Obsah obrázku noha, prst u nohy, Kotník, Končetina&#10;&#10;Obsah vygenerovaný umělou inteligencí může být nesprávný.">
            <a:extLst>
              <a:ext uri="{FF2B5EF4-FFF2-40B4-BE49-F238E27FC236}">
                <a16:creationId xmlns:a16="http://schemas.microsoft.com/office/drawing/2014/main" id="{6D4149A8-F30E-52A7-EE28-0F5EB5D8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34" y="3895468"/>
            <a:ext cx="3458465" cy="2597407"/>
          </a:xfrm>
          <a:prstGeom prst="rect">
            <a:avLst/>
          </a:prstGeom>
        </p:spPr>
      </p:pic>
      <p:pic>
        <p:nvPicPr>
          <p:cNvPr id="7" name="Obrázek 6" descr="Obsah obrázku text, noha, prst u nohy, Končetina&#10;&#10;Obsah vygenerovaný umělou inteligencí může být nesprávný.">
            <a:extLst>
              <a:ext uri="{FF2B5EF4-FFF2-40B4-BE49-F238E27FC236}">
                <a16:creationId xmlns:a16="http://schemas.microsoft.com/office/drawing/2014/main" id="{428FD463-4189-2502-7E37-4A2FE908D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9" b="52804"/>
          <a:stretch/>
        </p:blipFill>
        <p:spPr>
          <a:xfrm>
            <a:off x="7884642" y="459210"/>
            <a:ext cx="3873743" cy="3236686"/>
          </a:xfrm>
          <a:prstGeom prst="rect">
            <a:avLst/>
          </a:prstGeom>
        </p:spPr>
      </p:pic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9A2DD40-65C7-3254-B34A-884BB69262B1}"/>
              </a:ext>
            </a:extLst>
          </p:cNvPr>
          <p:cNvCxnSpPr>
            <a:cxnSpLocks/>
          </p:cNvCxnSpPr>
          <p:nvPr/>
        </p:nvCxnSpPr>
        <p:spPr>
          <a:xfrm flipV="1">
            <a:off x="9628168" y="1836449"/>
            <a:ext cx="1010803" cy="315686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407230B-4019-EE3E-BE9D-5DAFAFD93A7A}"/>
              </a:ext>
            </a:extLst>
          </p:cNvPr>
          <p:cNvCxnSpPr>
            <a:cxnSpLocks/>
          </p:cNvCxnSpPr>
          <p:nvPr/>
        </p:nvCxnSpPr>
        <p:spPr>
          <a:xfrm flipH="1">
            <a:off x="11107056" y="792162"/>
            <a:ext cx="551543" cy="811668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7111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2803E-BA81-7598-A389-EC0DECD10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8382"/>
            <a:ext cx="10515600" cy="1347561"/>
          </a:xfrm>
        </p:spPr>
        <p:txBody>
          <a:bodyPr/>
          <a:lstStyle/>
          <a:p>
            <a:r>
              <a:rPr lang="cs-CZ" dirty="0"/>
              <a:t>Úponové bolesti AŠ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B14DDC-8211-7442-10A3-67E6A45AB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62" y="1538908"/>
            <a:ext cx="6738258" cy="4591504"/>
          </a:xfrm>
        </p:spPr>
        <p:txBody>
          <a:bodyPr/>
          <a:lstStyle/>
          <a:p>
            <a:pPr marL="0" indent="0">
              <a:buNone/>
            </a:pP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Achillovy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šlachy</a:t>
            </a:r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-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souhrnný termín pro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degenerativní poškození nepřetržené šlachy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peritendinózní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tkáně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které se zhoršuje mechanickou zátěží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úponové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x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neúponové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Clain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Baxter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1992) - dvě odlišné klinické entity</a:t>
            </a:r>
          </a:p>
          <a:p>
            <a:pPr>
              <a:buFontTx/>
              <a:buChar char="-"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úponová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=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entezopatie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se vyznačuje bolestmi v místě úponu, zarudnutím a otlaky nad superiorním výběžkem patní kosti, které se objevují při běhání, skákání nebo rychlé změně směru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Gallo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2011)</a:t>
            </a:r>
          </a:p>
          <a:p>
            <a:pPr>
              <a:buFontTx/>
              <a:buChar char="-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novější poznatky naznačují, že </a:t>
            </a:r>
            <a:r>
              <a:rPr lang="cs-CZ" sz="18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zánět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v určité míře doprovází a může být příčinou dalšího rozvoje tohoto onemocnění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Scott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2015). 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 descr="Obsah obrázku noha, prst u nohy, Kotník, Končetina&#10;&#10;Obsah vygenerovaný umělou inteligencí může být nesprávný.">
            <a:extLst>
              <a:ext uri="{FF2B5EF4-FFF2-40B4-BE49-F238E27FC236}">
                <a16:creationId xmlns:a16="http://schemas.microsoft.com/office/drawing/2014/main" id="{6D4149A8-F30E-52A7-EE28-0F5EB5D8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34" y="3895468"/>
            <a:ext cx="3458465" cy="2597407"/>
          </a:xfrm>
          <a:prstGeom prst="rect">
            <a:avLst/>
          </a:prstGeom>
        </p:spPr>
      </p:pic>
      <p:pic>
        <p:nvPicPr>
          <p:cNvPr id="7" name="Obrázek 6" descr="Obsah obrázku text, noha, prst u nohy, Končetina&#10;&#10;Obsah vygenerovaný umělou inteligencí může být nesprávný.">
            <a:extLst>
              <a:ext uri="{FF2B5EF4-FFF2-40B4-BE49-F238E27FC236}">
                <a16:creationId xmlns:a16="http://schemas.microsoft.com/office/drawing/2014/main" id="{428FD463-4189-2502-7E37-4A2FE908D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9" b="52804"/>
          <a:stretch/>
        </p:blipFill>
        <p:spPr>
          <a:xfrm>
            <a:off x="7884642" y="459210"/>
            <a:ext cx="3873743" cy="3236686"/>
          </a:xfrm>
          <a:prstGeom prst="rect">
            <a:avLst/>
          </a:prstGeom>
        </p:spPr>
      </p:pic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79A2DD40-65C7-3254-B34A-884BB69262B1}"/>
              </a:ext>
            </a:extLst>
          </p:cNvPr>
          <p:cNvCxnSpPr>
            <a:cxnSpLocks/>
          </p:cNvCxnSpPr>
          <p:nvPr/>
        </p:nvCxnSpPr>
        <p:spPr>
          <a:xfrm flipV="1">
            <a:off x="9628168" y="1836449"/>
            <a:ext cx="1010803" cy="315686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407230B-4019-EE3E-BE9D-5DAFAFD93A7A}"/>
              </a:ext>
            </a:extLst>
          </p:cNvPr>
          <p:cNvCxnSpPr>
            <a:cxnSpLocks/>
          </p:cNvCxnSpPr>
          <p:nvPr/>
        </p:nvCxnSpPr>
        <p:spPr>
          <a:xfrm flipH="1">
            <a:off x="11107056" y="792162"/>
            <a:ext cx="551543" cy="811668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Obrázek 24" descr="Obsah obrázku Lidská tvář, osoba, dívka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A12F56D4-0125-0AB6-7802-BB73BC560A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6034" b="6866"/>
          <a:stretch/>
        </p:blipFill>
        <p:spPr>
          <a:xfrm>
            <a:off x="1744449" y="459210"/>
            <a:ext cx="5189751" cy="536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32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D9C7C8-3F16-56FE-4F70-EDFE74C7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8" y="1168264"/>
            <a:ext cx="10570029" cy="5044849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Léčba 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– excentrická cvičení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/>
              <a:t>Fyzikální metody</a:t>
            </a:r>
          </a:p>
          <a:p>
            <a:pPr marL="0" indent="0">
              <a:buNone/>
            </a:pPr>
            <a:endParaRPr lang="cs-CZ" sz="800" b="1" dirty="0"/>
          </a:p>
          <a:p>
            <a:pPr>
              <a:buFontTx/>
              <a:buChar char="-"/>
            </a:pPr>
            <a:r>
              <a:rPr lang="cs-CZ" sz="2400" dirty="0">
                <a:latin typeface="WarnockPro-Regular"/>
              </a:rPr>
              <a:t>terapeutický ultrazvuk</a:t>
            </a:r>
          </a:p>
          <a:p>
            <a:pPr>
              <a:buFontTx/>
              <a:buChar char="-"/>
            </a:pPr>
            <a:r>
              <a:rPr lang="cs-CZ" sz="2400" b="0" i="0" u="none" strike="noStrike" baseline="0" dirty="0">
                <a:latin typeface="WarnockPro-Regular"/>
              </a:rPr>
              <a:t>ESWT (</a:t>
            </a:r>
            <a:r>
              <a:rPr lang="en-US" sz="2400" b="0" i="0" u="none" strike="noStrike" baseline="0" dirty="0">
                <a:latin typeface="WarnockPro-Regular"/>
              </a:rPr>
              <a:t>extracorporeal shockwave therapy</a:t>
            </a:r>
            <a:r>
              <a:rPr lang="cs-CZ" sz="2400" b="0" i="0" u="none" strike="noStrike" baseline="0" dirty="0">
                <a:latin typeface="WarnockPro-Regular"/>
              </a:rPr>
              <a:t>)</a:t>
            </a:r>
          </a:p>
          <a:p>
            <a:pPr>
              <a:buFontTx/>
              <a:buChar char="-"/>
            </a:pPr>
            <a:r>
              <a:rPr lang="cs-CZ" sz="2400" dirty="0">
                <a:latin typeface="WarnockPro-Regular"/>
              </a:rPr>
              <a:t>aplikace laseru</a:t>
            </a:r>
          </a:p>
          <a:p>
            <a:pPr>
              <a:buFontTx/>
              <a:buChar char="-"/>
            </a:pPr>
            <a:r>
              <a:rPr lang="cs-CZ" sz="2400" dirty="0">
                <a:latin typeface="WarnockPro-Regular"/>
              </a:rPr>
              <a:t>kryoterapie</a:t>
            </a:r>
          </a:p>
          <a:p>
            <a:pPr>
              <a:buFontTx/>
              <a:buChar char="-"/>
            </a:pPr>
            <a:endParaRPr lang="cs-CZ" sz="2400" dirty="0">
              <a:latin typeface="WarnockPro-Regular"/>
            </a:endParaRPr>
          </a:p>
          <a:p>
            <a:pPr marL="0" indent="0">
              <a:buNone/>
            </a:pPr>
            <a:r>
              <a:rPr lang="cs-CZ" sz="2400" dirty="0">
                <a:latin typeface="WarnockPro-Regular"/>
              </a:rPr>
              <a:t>- </a:t>
            </a:r>
            <a:r>
              <a:rPr lang="cs-CZ" sz="2400" dirty="0" err="1">
                <a:latin typeface="WarnockPro-Regular"/>
              </a:rPr>
              <a:t>ortézování</a:t>
            </a:r>
            <a:r>
              <a:rPr lang="cs-CZ" sz="2400" dirty="0">
                <a:latin typeface="WarnockPro-Regular"/>
              </a:rPr>
              <a:t>, </a:t>
            </a:r>
            <a:r>
              <a:rPr lang="cs-CZ" sz="2400" dirty="0" err="1">
                <a:latin typeface="WarnockPro-Regular"/>
              </a:rPr>
              <a:t>kinesiotaping</a:t>
            </a:r>
            <a:endParaRPr lang="cs-CZ" sz="2400" dirty="0">
              <a:latin typeface="WarnockPro-Regular"/>
            </a:endParaRP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              </a:t>
            </a:r>
          </a:p>
        </p:txBody>
      </p:sp>
      <p:pic>
        <p:nvPicPr>
          <p:cNvPr id="5" name="Obrázek 4" descr="Obsah obrázku nářadí, ruční nářadí, Ruční nářadí pro kovoobrábění, Starožitné nářadí&#10;&#10;Obsah vygenerovaný umělou inteligencí může být nesprávný.">
            <a:extLst>
              <a:ext uri="{FF2B5EF4-FFF2-40B4-BE49-F238E27FC236}">
                <a16:creationId xmlns:a16="http://schemas.microsoft.com/office/drawing/2014/main" id="{53C86126-7093-6B7E-ADF2-68837D63A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96" y="856343"/>
            <a:ext cx="6766868" cy="2572657"/>
          </a:xfrm>
          <a:prstGeom prst="rect">
            <a:avLst/>
          </a:prstGeom>
        </p:spPr>
      </p:pic>
      <p:pic>
        <p:nvPicPr>
          <p:cNvPr id="7" name="Obrázek 6" descr="Obsah obrázku osoba, kloub, rameno, Končetina&#10;&#10;Obsah vygenerovaný umělou inteligencí může být nesprávný.">
            <a:extLst>
              <a:ext uri="{FF2B5EF4-FFF2-40B4-BE49-F238E27FC236}">
                <a16:creationId xmlns:a16="http://schemas.microsoft.com/office/drawing/2014/main" id="{E470E47C-99D0-A5CD-5B02-47C5F870A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5" t="32381" r="18254" b="24021"/>
          <a:stretch/>
        </p:blipFill>
        <p:spPr>
          <a:xfrm>
            <a:off x="7365254" y="4003313"/>
            <a:ext cx="3741803" cy="215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81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E774A5-92ED-0A18-F7BA-93B398ED7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742" y="1012088"/>
            <a:ext cx="9593943" cy="4833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Základem léčby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AŠ je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kinezioterapie</a:t>
            </a:r>
          </a:p>
          <a:p>
            <a:pPr marL="0" indent="0">
              <a:buNone/>
            </a:pPr>
            <a:endParaRPr lang="cs-CZ" sz="20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hlavním cílem je obnovit schopnost šlachy snášet zátěž a ulevit pacientovi od bolesti (Von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Rickenbach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2021)</a:t>
            </a:r>
          </a:p>
          <a:p>
            <a:pPr>
              <a:buFontTx/>
              <a:buChar char="-"/>
            </a:pPr>
            <a:endParaRPr 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Excentrická cvičení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jsou primární možností léčby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středoporční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inzerční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AŠ, ačkoli důkazy podporující účinnost u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středoporční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jsou spolehlivější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(I. J.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Jarin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al., 2021)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teorie pro snižování bolesti a zlepšování procesu hojení pomocí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excentrického 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tréninku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AŠ je založená hlavně na 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posílení lýtkových svalů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zpevňování </a:t>
            </a:r>
          </a:p>
          <a:p>
            <a:pPr marL="0" indent="0">
              <a:buNone/>
            </a:pPr>
            <a:r>
              <a:rPr lang="cs-CZ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protahování </a:t>
            </a:r>
            <a:r>
              <a:rPr lang="cs-CZ" sz="20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myotendinózní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jednotky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snížení </a:t>
            </a:r>
            <a:r>
              <a:rPr lang="cs-CZ" sz="20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neovaskularizace</a:t>
            </a:r>
            <a:r>
              <a:rPr lang="cs-CZ" sz="20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 šlaše</a:t>
            </a:r>
          </a:p>
          <a:p>
            <a:pPr>
              <a:buFontTx/>
              <a:buChar char="-"/>
            </a:pPr>
            <a:endParaRPr lang="cs-CZ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Při opakování excentrického tréninku v průběhu času dochází k zániku </a:t>
            </a:r>
            <a:r>
              <a:rPr lang="cs-CZ" sz="20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neovaskularizace</a:t>
            </a: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 ní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spojených receptorů bolesti, což vede ke zmírnění symptomů (</a:t>
            </a:r>
            <a:r>
              <a:rPr lang="cs-CZ" sz="2000" b="0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et al., 2016). 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 descr="Obsah obrázku skica, kresba, nábytek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2C7AF464-9704-30CE-77AE-22F54E52C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982" y="406401"/>
            <a:ext cx="2750018" cy="645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37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FB6C2D-ADC1-1986-51CD-AB59494F3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173" y="1219199"/>
            <a:ext cx="10515600" cy="5422220"/>
          </a:xfrm>
        </p:spPr>
        <p:txBody>
          <a:bodyPr/>
          <a:lstStyle/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Léčba inserční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AŠ oproti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středoporční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obvykle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náročnější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Byl vytvořen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modifikovaný 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Alfredsonův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protokol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šlacha excentricky zatěžována do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tibiotalární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neutrální polohy, aby se zabránilo vzniku zadního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impingementu</a:t>
            </a:r>
            <a:r>
              <a:rPr lang="cs-CZ" sz="1800" dirty="0">
                <a:latin typeface="Calibri" panose="020F0502020204030204" pitchFamily="34" charset="0"/>
              </a:rPr>
              <a:t> hlezna)</a:t>
            </a:r>
          </a:p>
          <a:p>
            <a:pPr marL="0" indent="0">
              <a:buNone/>
            </a:pPr>
            <a:endParaRPr lang="cs-CZ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</a:rPr>
              <a:t>Cvičení je taktéž prováděno dvakrát denně ve 3 sériích po 15 opakováních s kolenem v extenzi i mírné flexi (Von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Rickenbach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et al., 2021). </a:t>
            </a:r>
          </a:p>
          <a:p>
            <a:pPr marL="0" indent="0">
              <a:buNone/>
            </a:pPr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0" i="0" u="none" strike="noStrike" baseline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Jarin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et al. (2020) ve své metaanalýze uvádí, že vzhledem k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</a:rPr>
              <a:t>často symptomatickému akcesornímu zadnímu výběžku nemusí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latin typeface="Calibri" panose="020F0502020204030204" pitchFamily="34" charset="0"/>
              </a:rPr>
              <a:t>být excentrická cvičení tak účinná jako u </a:t>
            </a: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středoporční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800" b="0" i="0" u="none" strike="noStrike" baseline="0" dirty="0" err="1">
                <a:latin typeface="Calibri" panose="020F0502020204030204" pitchFamily="34" charset="0"/>
              </a:rPr>
              <a:t>tendinopatie</a:t>
            </a:r>
            <a:r>
              <a:rPr lang="cs-CZ" sz="1800" b="0" i="0" u="none" strike="noStrike" baseline="0" dirty="0">
                <a:latin typeface="Calibri" panose="020F0502020204030204" pitchFamily="34" charset="0"/>
              </a:rPr>
              <a:t> AŠ. </a:t>
            </a:r>
          </a:p>
          <a:p>
            <a:endParaRPr lang="cs-CZ" sz="1800" dirty="0">
              <a:latin typeface="Calibri" panose="020F0502020204030204" pitchFamily="34" charset="0"/>
            </a:endParaRPr>
          </a:p>
        </p:txBody>
      </p:sp>
      <p:pic>
        <p:nvPicPr>
          <p:cNvPr id="2" name="Obrázek 1" descr="Obsah obrázku osoba, interiér, podlaha, míč&#10;&#10;Obsah vygenerovaný umělou inteligencí může být nesprávný.">
            <a:extLst>
              <a:ext uri="{FF2B5EF4-FFF2-40B4-BE49-F238E27FC236}">
                <a16:creationId xmlns:a16="http://schemas.microsoft.com/office/drawing/2014/main" id="{094F0307-531C-2D75-2DAF-95E39A931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915" y="3759201"/>
            <a:ext cx="4882352" cy="273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61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erokresba, skica, kresba, kloub&#10;&#10;Obsah vygenerovaný umělou inteligencí může být nesprávný.">
            <a:extLst>
              <a:ext uri="{FF2B5EF4-FFF2-40B4-BE49-F238E27FC236}">
                <a16:creationId xmlns:a16="http://schemas.microsoft.com/office/drawing/2014/main" id="{1F4C43F9-DB56-AC69-3161-B22468AF1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81" y="1001860"/>
            <a:ext cx="5681434" cy="43557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F7E351-2A05-E01B-CEA9-4F89C9FCBA5F}"/>
              </a:ext>
            </a:extLst>
          </p:cNvPr>
          <p:cNvSpPr txBox="1"/>
          <p:nvPr/>
        </p:nvSpPr>
        <p:spPr>
          <a:xfrm>
            <a:off x="3338285" y="5928711"/>
            <a:ext cx="9231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Cvičení se zátěží – rychlejší cesta k operačnímu řešení?</a:t>
            </a:r>
          </a:p>
        </p:txBody>
      </p:sp>
    </p:spTree>
    <p:extLst>
      <p:ext uri="{BB962C8B-B14F-4D97-AF65-F5344CB8AC3E}">
        <p14:creationId xmlns:p14="http://schemas.microsoft.com/office/powerpoint/2010/main" val="64456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4302DC-B45C-4827-C8C2-9BD587504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771" y="1098035"/>
            <a:ext cx="10831285" cy="3193142"/>
          </a:xfrm>
        </p:spPr>
        <p:txBody>
          <a:bodyPr/>
          <a:lstStyle/>
          <a:p>
            <a:pPr marL="0" indent="0">
              <a:buNone/>
            </a:pPr>
            <a:r>
              <a:rPr lang="en-US" sz="2800" b="0" i="0" u="none" strike="noStrike" baseline="0" dirty="0">
                <a:latin typeface="WarnockPro-Regular"/>
              </a:rPr>
              <a:t>Based on the results from </a:t>
            </a:r>
            <a:r>
              <a:rPr lang="cs-CZ" sz="2800" b="0" i="0" u="none" strike="noStrike" baseline="0" dirty="0" err="1">
                <a:latin typeface="WarnockPro-Regular"/>
              </a:rPr>
              <a:t>our</a:t>
            </a:r>
            <a:r>
              <a:rPr lang="cs-CZ" sz="2800" b="0" i="0" u="none" strike="noStrike" baseline="0" dirty="0">
                <a:latin typeface="WarnockPro-Regular"/>
              </a:rPr>
              <a:t> </a:t>
            </a:r>
            <a:r>
              <a:rPr lang="cs-CZ" sz="2800" i="1" u="none" strike="noStrike" baseline="0" dirty="0">
                <a:latin typeface="WarnockPro-Regular"/>
              </a:rPr>
              <a:t>network meta-</a:t>
            </a:r>
            <a:r>
              <a:rPr lang="cs-CZ" sz="2800" i="1" u="none" strike="noStrike" baseline="0" dirty="0" err="1">
                <a:latin typeface="WarnockPro-Regular"/>
              </a:rPr>
              <a:t>analysis</a:t>
            </a:r>
            <a:r>
              <a:rPr lang="en-US" sz="2800" b="0" i="0" u="none" strike="noStrike" baseline="0" dirty="0">
                <a:latin typeface="WarnockPro-Regular"/>
              </a:rPr>
              <a:t>, the </a:t>
            </a:r>
            <a:r>
              <a:rPr lang="en-US" sz="2800" b="1" u="none" strike="noStrike" baseline="0" dirty="0">
                <a:latin typeface="WarnockPro-Regular"/>
              </a:rPr>
              <a:t>combination</a:t>
            </a:r>
            <a:r>
              <a:rPr lang="cs-CZ" sz="2800" b="1" u="none" strike="noStrike" baseline="0" dirty="0">
                <a:latin typeface="WarnockPro-Regular"/>
              </a:rPr>
              <a:t> </a:t>
            </a:r>
            <a:r>
              <a:rPr lang="en-US" sz="2800" b="1" u="none" strike="noStrike" baseline="0" dirty="0">
                <a:latin typeface="WarnockPro-Regular"/>
              </a:rPr>
              <a:t>of eccentric exercise and soft tissue therapy</a:t>
            </a:r>
            <a:r>
              <a:rPr lang="en-US" sz="2800" b="0" i="1" u="none" strike="noStrike" baseline="0" dirty="0">
                <a:latin typeface="WarnockPro-Regular"/>
              </a:rPr>
              <a:t> </a:t>
            </a:r>
            <a:r>
              <a:rPr lang="en-US" sz="2800" b="0" i="0" u="none" strike="noStrike" baseline="0" dirty="0">
                <a:latin typeface="WarnockPro-Regular"/>
              </a:rPr>
              <a:t>was shown</a:t>
            </a:r>
            <a:r>
              <a:rPr lang="cs-CZ" sz="2800" b="0" i="0" u="none" strike="noStrike" baseline="0" dirty="0">
                <a:latin typeface="WarnockPro-Regular"/>
              </a:rPr>
              <a:t> </a:t>
            </a:r>
            <a:r>
              <a:rPr lang="en-US" sz="2800" b="0" i="0" u="none" strike="noStrike" baseline="0" dirty="0">
                <a:latin typeface="WarnockPro-Regular"/>
              </a:rPr>
              <a:t>to be the most effective treatment to improve pain outcomes</a:t>
            </a:r>
            <a:r>
              <a:rPr lang="cs-CZ" sz="2800" b="0" i="0" u="none" strike="noStrike" baseline="0" dirty="0">
                <a:latin typeface="WarnockPro-Regular"/>
              </a:rPr>
              <a:t>.</a:t>
            </a:r>
          </a:p>
          <a:p>
            <a:pPr marL="0" indent="0">
              <a:buNone/>
            </a:pPr>
            <a:endParaRPr lang="cs-CZ" sz="1050" i="1" dirty="0">
              <a:latin typeface="WarnockPro-Regular"/>
            </a:endParaRPr>
          </a:p>
          <a:p>
            <a:pPr marL="0" indent="0">
              <a:buNone/>
            </a:pPr>
            <a:r>
              <a:rPr lang="cs-CZ" sz="1600" i="1" dirty="0" err="1"/>
              <a:t>Ko</a:t>
            </a:r>
            <a:r>
              <a:rPr lang="cs-CZ" sz="1600" i="1" dirty="0"/>
              <a:t> VM, </a:t>
            </a:r>
            <a:r>
              <a:rPr lang="cs-CZ" sz="1600" i="1" dirty="0" err="1"/>
              <a:t>Cao</a:t>
            </a:r>
            <a:r>
              <a:rPr lang="cs-CZ" sz="1600" i="1" dirty="0"/>
              <a:t> M, </a:t>
            </a:r>
            <a:r>
              <a:rPr lang="cs-CZ" sz="1600" i="1" dirty="0" err="1"/>
              <a:t>Qiu</a:t>
            </a:r>
            <a:r>
              <a:rPr lang="cs-CZ" sz="1600" i="1" dirty="0"/>
              <a:t> J, </a:t>
            </a:r>
            <a:r>
              <a:rPr lang="cs-CZ" sz="1600" i="1" dirty="0" err="1"/>
              <a:t>Fong</a:t>
            </a:r>
            <a:r>
              <a:rPr lang="cs-CZ" sz="1600" i="1" dirty="0"/>
              <a:t> IC, </a:t>
            </a:r>
            <a:r>
              <a:rPr lang="cs-CZ" sz="1600" i="1" dirty="0" err="1"/>
              <a:t>Fu</a:t>
            </a:r>
            <a:r>
              <a:rPr lang="cs-CZ" sz="1600" i="1" dirty="0"/>
              <a:t> SC, </a:t>
            </a:r>
            <a:r>
              <a:rPr lang="cs-CZ" sz="1600" i="1" dirty="0" err="1"/>
              <a:t>Yung</a:t>
            </a:r>
            <a:r>
              <a:rPr lang="cs-CZ" sz="1600" i="1" dirty="0"/>
              <a:t> PS, </a:t>
            </a:r>
            <a:r>
              <a:rPr lang="cs-CZ" sz="1600" i="1" dirty="0" err="1"/>
              <a:t>Ling</a:t>
            </a:r>
            <a:r>
              <a:rPr lang="cs-CZ" sz="1600" i="1" dirty="0"/>
              <a:t> SK. </a:t>
            </a:r>
            <a:r>
              <a:rPr lang="cs-CZ" sz="1600" i="1" dirty="0" err="1"/>
              <a:t>Comparative</a:t>
            </a:r>
            <a:r>
              <a:rPr lang="cs-CZ" sz="1600" i="1" dirty="0"/>
              <a:t> </a:t>
            </a:r>
            <a:r>
              <a:rPr lang="cs-CZ" sz="1600" i="1" dirty="0" err="1"/>
              <a:t>short</a:t>
            </a:r>
            <a:r>
              <a:rPr lang="cs-CZ" sz="1600" i="1" dirty="0"/>
              <a:t>-term </a:t>
            </a:r>
            <a:r>
              <a:rPr lang="cs-CZ" sz="1600" i="1" dirty="0" err="1"/>
              <a:t>effectiveness</a:t>
            </a:r>
            <a:r>
              <a:rPr lang="cs-CZ" sz="1600" i="1" dirty="0"/>
              <a:t> </a:t>
            </a:r>
            <a:r>
              <a:rPr lang="cs-CZ" sz="1600" i="1" dirty="0" err="1"/>
              <a:t>of</a:t>
            </a:r>
            <a:r>
              <a:rPr lang="cs-CZ" sz="1600" i="1" dirty="0"/>
              <a:t> non-</a:t>
            </a:r>
            <a:r>
              <a:rPr lang="cs-CZ" sz="1600" i="1" dirty="0" err="1"/>
              <a:t>surgical</a:t>
            </a:r>
            <a:r>
              <a:rPr lang="cs-CZ" sz="1600" i="1" dirty="0"/>
              <a:t> </a:t>
            </a:r>
            <a:r>
              <a:rPr lang="cs-CZ" sz="1600" i="1" dirty="0" err="1"/>
              <a:t>treatments</a:t>
            </a:r>
            <a:r>
              <a:rPr lang="cs-CZ" sz="1600" i="1" dirty="0"/>
              <a:t> </a:t>
            </a:r>
            <a:r>
              <a:rPr lang="cs-CZ" sz="1600" i="1" dirty="0" err="1"/>
              <a:t>for</a:t>
            </a:r>
            <a:r>
              <a:rPr lang="cs-CZ" sz="1600" i="1" dirty="0"/>
              <a:t> </a:t>
            </a:r>
            <a:r>
              <a:rPr lang="cs-CZ" sz="1600" i="1" dirty="0" err="1"/>
              <a:t>insertional</a:t>
            </a:r>
            <a:r>
              <a:rPr lang="cs-CZ" sz="1600" i="1" dirty="0"/>
              <a:t> Achilles </a:t>
            </a:r>
            <a:r>
              <a:rPr lang="cs-CZ" sz="1600" i="1" dirty="0" err="1"/>
              <a:t>tendinopathy</a:t>
            </a:r>
            <a:r>
              <a:rPr lang="cs-CZ" sz="1600" i="1" dirty="0"/>
              <a:t>: a </a:t>
            </a:r>
            <a:r>
              <a:rPr lang="cs-CZ" sz="1600" i="1" dirty="0" err="1"/>
              <a:t>systematic</a:t>
            </a:r>
            <a:r>
              <a:rPr lang="cs-CZ" sz="1600" i="1" dirty="0"/>
              <a:t> </a:t>
            </a:r>
            <a:r>
              <a:rPr lang="cs-CZ" sz="1600" i="1" dirty="0" err="1"/>
              <a:t>review</a:t>
            </a:r>
            <a:r>
              <a:rPr lang="cs-CZ" sz="1600" i="1" dirty="0"/>
              <a:t> and network meta-</a:t>
            </a:r>
            <a:r>
              <a:rPr lang="cs-CZ" sz="1600" i="1" dirty="0" err="1"/>
              <a:t>analysis</a:t>
            </a:r>
            <a:r>
              <a:rPr lang="cs-CZ" sz="1600" i="1" dirty="0"/>
              <a:t>. BMC </a:t>
            </a:r>
            <a:r>
              <a:rPr lang="cs-CZ" sz="1600" i="1" dirty="0" err="1"/>
              <a:t>Musculoskelet</a:t>
            </a:r>
            <a:r>
              <a:rPr lang="cs-CZ" sz="1600" i="1" dirty="0"/>
              <a:t> </a:t>
            </a:r>
            <a:r>
              <a:rPr lang="cs-CZ" sz="1600" i="1" dirty="0" err="1"/>
              <a:t>Disord</a:t>
            </a:r>
            <a:r>
              <a:rPr lang="cs-CZ" sz="1600" i="1" dirty="0"/>
              <a:t>. 2023 </a:t>
            </a:r>
            <a:r>
              <a:rPr lang="cs-CZ" sz="1600" i="1" dirty="0" err="1"/>
              <a:t>Feb</a:t>
            </a:r>
            <a:r>
              <a:rPr lang="cs-CZ" sz="1600" i="1" dirty="0"/>
              <a:t> 7;24(1):102. </a:t>
            </a:r>
            <a:r>
              <a:rPr lang="cs-CZ" sz="1600" i="1" dirty="0" err="1"/>
              <a:t>doi</a:t>
            </a:r>
            <a:r>
              <a:rPr lang="cs-CZ" sz="1600" i="1" dirty="0"/>
              <a:t>: 10.1186/s12891-023-06170-x. PMID: 36750789; PMCID: PMC9903592.</a:t>
            </a:r>
            <a:endParaRPr lang="cs-CZ" sz="1600" b="0" i="1" u="none" strike="noStrike" baseline="0" dirty="0">
              <a:latin typeface="WarnockPro-Regular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Rovnováha, jóga, Fyzická zdatnost, Kalhoty na jógu&#10;&#10;Obsah vygenerovaný umělou inteligencí může být nesprávný.">
            <a:extLst>
              <a:ext uri="{FF2B5EF4-FFF2-40B4-BE49-F238E27FC236}">
                <a16:creationId xmlns:a16="http://schemas.microsoft.com/office/drawing/2014/main" id="{949CA4C0-C45B-F550-711E-77BAE662C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2" b="7090"/>
          <a:stretch/>
        </p:blipFill>
        <p:spPr>
          <a:xfrm>
            <a:off x="910771" y="3765219"/>
            <a:ext cx="7068456" cy="272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00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2E5B9F-180A-5E4C-A637-4DA8DD0B3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952" y="1117033"/>
            <a:ext cx="9971315" cy="5436734"/>
          </a:xfrm>
        </p:spPr>
        <p:txBody>
          <a:bodyPr/>
          <a:lstStyle/>
          <a:p>
            <a:pPr marL="0" indent="0" algn="l">
              <a:buNone/>
            </a:pPr>
            <a:r>
              <a:rPr lang="cs-CZ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Celotělová vibrační léčba </a:t>
            </a:r>
            <a:r>
              <a:rPr lang="cs-CZ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může být metodou volby pro pacient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y, kteří dobře nereagují na excentrická cvičení, obzvláště pokud trpí úponovým typem bolesti.</a:t>
            </a:r>
          </a:p>
          <a:p>
            <a:pPr marL="0" indent="0" algn="l">
              <a:buNone/>
            </a:pPr>
            <a:endParaRPr lang="cs-CZ" sz="14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de-DE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Horstmann T, Jud HM, </a:t>
            </a:r>
            <a:r>
              <a:rPr lang="de-DE" sz="14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Frohlich</a:t>
            </a:r>
            <a:r>
              <a:rPr lang="de-DE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V, Mundermann A, Grau S. Whole-body</a:t>
            </a:r>
            <a:r>
              <a:rPr lang="cs-CZ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vibration versus eccentric training or a wait-and-see approach for chronic</a:t>
            </a:r>
            <a:r>
              <a:rPr lang="cs-CZ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Achilles tendinopathy: a randomized clinical trial. J </a:t>
            </a:r>
            <a:r>
              <a:rPr lang="en-US" sz="14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Orthop</a:t>
            </a:r>
            <a:r>
              <a:rPr lang="en-US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Sports Phys</a:t>
            </a:r>
            <a:r>
              <a:rPr lang="cs-CZ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Ther</a:t>
            </a:r>
            <a:r>
              <a:rPr lang="cs-CZ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2013;43(11):794–803.</a:t>
            </a:r>
          </a:p>
          <a:p>
            <a:pPr marL="0" indent="0" algn="l">
              <a:buNone/>
            </a:pPr>
            <a:endParaRPr lang="cs-CZ" sz="1400" i="1" dirty="0">
              <a:latin typeface="MyriadPro-Light"/>
            </a:endParaRPr>
          </a:p>
          <a:p>
            <a:pPr marL="0" indent="0" algn="l">
              <a:buNone/>
            </a:pPr>
            <a:endParaRPr lang="cs-CZ" sz="1800" dirty="0">
              <a:latin typeface="WarnockPro-Regular"/>
            </a:endParaRPr>
          </a:p>
        </p:txBody>
      </p:sp>
      <p:pic>
        <p:nvPicPr>
          <p:cNvPr id="4" name="Obrázek 3" descr="Obsah obrázku boty, skica, kreslené, kresba&#10;&#10;Obsah vygenerovaný umělou inteligencí může být nesprávný.">
            <a:extLst>
              <a:ext uri="{FF2B5EF4-FFF2-40B4-BE49-F238E27FC236}">
                <a16:creationId xmlns:a16="http://schemas.microsoft.com/office/drawing/2014/main" id="{2D55363E-9E32-0C37-0C23-A5886E4E5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5"/>
          <a:stretch/>
        </p:blipFill>
        <p:spPr>
          <a:xfrm>
            <a:off x="8562505" y="2875415"/>
            <a:ext cx="2206172" cy="356223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2C0693-E00A-8104-6D85-9651AED8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355" t="29620" r="26547" b="18715"/>
          <a:stretch/>
        </p:blipFill>
        <p:spPr>
          <a:xfrm>
            <a:off x="2106847" y="2896167"/>
            <a:ext cx="6351783" cy="35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88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logo, emblém, Obchodní značka, symbol&#10;&#10;Obsah vygenerovaný umělou inteligencí může být nesprávný.">
            <a:extLst>
              <a:ext uri="{FF2B5EF4-FFF2-40B4-BE49-F238E27FC236}">
                <a16:creationId xmlns:a16="http://schemas.microsoft.com/office/drawing/2014/main" id="{0937E854-24CF-9AE6-8186-189E32835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t="7897" r="8911" b="14843"/>
          <a:stretch/>
        </p:blipFill>
        <p:spPr>
          <a:xfrm>
            <a:off x="3882571" y="1208314"/>
            <a:ext cx="4426858" cy="444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77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7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4EEA6-9AD1-026C-41FB-B1D5B6C7C4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6" y="500962"/>
            <a:ext cx="10515600" cy="4252686"/>
          </a:xfrm>
        </p:spPr>
        <p:txBody>
          <a:bodyPr/>
          <a:lstStyle/>
          <a:p>
            <a:pPr marL="0" indent="0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terapie nízkoenergetickou rázovou vlnou (ESWT) má stimulovat hojení měkkých tkání a inhibovat receptory bolesti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1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ůležité je rozlišovat mezi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nízkoenergetickou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vysokoenergetickou ESWT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nízkoenergetická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terapie rázovou vlnou se obvykle skládá ze 3 až 4 aplikací a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nevyžaduje použití lokální anestezie, zatímco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vysokoenergetická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terapie může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být aplikována během 1 návštěvy, ale vyžaduje lokální nebo celkovou anestezii </a:t>
            </a:r>
            <a:r>
              <a:rPr lang="cs-CZ" sz="1800" b="0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  <a:p>
            <a:endParaRPr lang="cs-CZ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i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cs-CZ" sz="18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Jarin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, I. J.,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Bäcker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, H. C., &amp; 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Vosseller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, J. T. (2021). Functional Outcomes of Insertional Achilles Tendinopathy</a:t>
            </a:r>
            <a:endParaRPr lang="cs-CZ" sz="14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1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reatment</a:t>
            </a:r>
            <a:r>
              <a:rPr lang="en-US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: A Systematic Review. JBJS Reviews, 9(6). https://doi.org/10.2106/JBJS.RVW.20.00110 </a:t>
            </a:r>
            <a:endParaRPr lang="cs-CZ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6BFF172-914C-F719-5EFA-F7A031A47D3F}"/>
              </a:ext>
            </a:extLst>
          </p:cNvPr>
          <p:cNvSpPr txBox="1"/>
          <p:nvPr/>
        </p:nvSpPr>
        <p:spPr>
          <a:xfrm>
            <a:off x="315686" y="4905316"/>
            <a:ext cx="118763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ozsáhlá metaanalýza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Jarin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 (2020) tvrdí, že mnoho retrospektivních studií prokázalo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zlepšení bolesti a funkce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 pacientů s inserční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tendinopatií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AŠ, kteří podstoupili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ESWT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s malým počtem komplikací nebo bez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nich </a:t>
            </a:r>
            <a:r>
              <a:rPr lang="cs-CZ" sz="1800" b="0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0" i="1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Jarin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I.,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Bäcker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H. C., &amp;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Vosseller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J. T. (2020). Meta-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analysis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Noninsertional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Achilles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Tendinopathy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Foot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&amp; 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Ankle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International, 41(6), </a:t>
            </a:r>
          </a:p>
          <a:p>
            <a:pPr marL="0" indent="0">
              <a:buNone/>
            </a:pP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744–754. https://doi.org/10.1177/1071100720914605 </a:t>
            </a:r>
          </a:p>
          <a:p>
            <a:endParaRPr lang="cs-CZ" dirty="0"/>
          </a:p>
        </p:txBody>
      </p:sp>
      <p:pic>
        <p:nvPicPr>
          <p:cNvPr id="7" name="Obrázek 6" descr="Obsah obrázku skica, kresba, Perokresba, kostra&#10;&#10;Obsah vygenerovaný umělou inteligencí může být nesprávný.">
            <a:extLst>
              <a:ext uri="{FF2B5EF4-FFF2-40B4-BE49-F238E27FC236}">
                <a16:creationId xmlns:a16="http://schemas.microsoft.com/office/drawing/2014/main" id="{FBD88A32-B7FC-42B2-57B4-9994CF640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94" y="1499016"/>
            <a:ext cx="4163006" cy="3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23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A2CCFC-654F-3BA5-0572-03E262E3A4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4" y="439056"/>
            <a:ext cx="7594600" cy="6241143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ultrazvuková terapie (UZ)</a:t>
            </a:r>
          </a:p>
          <a:p>
            <a:pPr>
              <a:buFontTx/>
              <a:buChar char="-"/>
            </a:pPr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široce dostupná a často využívaná</a:t>
            </a:r>
          </a:p>
          <a:p>
            <a:pPr>
              <a:buFontTx/>
              <a:buChar char="-"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terapeutický ultrazvuk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snižuje otok v akutní zánětlivé fázi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poruch měkkých tkání,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zmírňuje bolest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 zvyšuje funkci u pacientů s chronickým poraněním šlach a může zlepšit hojení šlach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2016)</a:t>
            </a:r>
          </a:p>
          <a:p>
            <a:pPr>
              <a:buFontTx/>
              <a:buChar char="-"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Chester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 (2008) v randomizované kontrolní studii zaznamenali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podobné výsledky mezi intenzivním excentrickým tréninkem a UZ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při léčbě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AŠ u osob s relativně sedavým způsobem života</a:t>
            </a:r>
          </a:p>
          <a:p>
            <a:pPr>
              <a:buFontTx/>
              <a:buChar char="-"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systémové přehledové metaanalýzy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však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opakovaně dospěly k závěru, že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neexistuje dostatek důkazů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podporujících příznivý účinek UZ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při současném klinickém dávkování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Maffulli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2020)</a:t>
            </a:r>
          </a:p>
          <a:p>
            <a:pPr marL="0" indent="0">
              <a:buNone/>
            </a:pPr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osoba, hřebík, prst, zápěstí&#10;&#10;Obsah vygenerovaný umělou inteligencí může být nesprávný.">
            <a:extLst>
              <a:ext uri="{FF2B5EF4-FFF2-40B4-BE49-F238E27FC236}">
                <a16:creationId xmlns:a16="http://schemas.microsoft.com/office/drawing/2014/main" id="{543DC5EF-26CC-74C7-6565-19401DEA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2910" r="17760"/>
          <a:stretch/>
        </p:blipFill>
        <p:spPr>
          <a:xfrm>
            <a:off x="8708071" y="1378857"/>
            <a:ext cx="3124700" cy="47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19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E975D-38CE-3ABB-3E35-EC7A8DC71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44" y="1253331"/>
            <a:ext cx="10515600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18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cs-CZ" sz="18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ízkovýkonná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laserová terapie (LLLT)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by mohla snížit expresi prozánětlivých markerů, zvýšit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produkci kolagenu, stimulovat proliferaci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tenocytů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snížit kapilární průtok v nově vzniklých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kapilárách, a nakonec zachovat odolnost a elasticitu šlachy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2016).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osoba, Lékařské vybavení, zápěstí, zdravotní péče&#10;&#10;Obsah vygenerovaný umělou inteligencí může být nesprávný.">
            <a:extLst>
              <a:ext uri="{FF2B5EF4-FFF2-40B4-BE49-F238E27FC236}">
                <a16:creationId xmlns:a16="http://schemas.microsoft.com/office/drawing/2014/main" id="{A768C5D5-F228-71C2-A767-831D4BF39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0454" r="22470" b="23060"/>
          <a:stretch/>
        </p:blipFill>
        <p:spPr>
          <a:xfrm>
            <a:off x="6096000" y="3018973"/>
            <a:ext cx="5470886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73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2A0A19-B449-4263-E093-2A1194125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85" y="1204686"/>
            <a:ext cx="10515600" cy="4986791"/>
          </a:xfrm>
        </p:spPr>
        <p:txBody>
          <a:bodyPr/>
          <a:lstStyle/>
          <a:p>
            <a:pPr marL="0" indent="0" algn="l">
              <a:buNone/>
            </a:pPr>
            <a:r>
              <a:rPr lang="cs-CZ" sz="1800" b="0" i="0" u="none" strike="noStrike" baseline="0" dirty="0" err="1">
                <a:solidFill>
                  <a:srgbClr val="131413"/>
                </a:solidFill>
                <a:latin typeface="AdvTT86d47313"/>
              </a:rPr>
              <a:t>Costantino</a:t>
            </a:r>
            <a:r>
              <a:rPr lang="cs-CZ" sz="1800" b="0" i="0" u="none" strike="noStrike" baseline="0" dirty="0">
                <a:solidFill>
                  <a:srgbClr val="131413"/>
                </a:solidFill>
                <a:latin typeface="AdvTT86d47313"/>
              </a:rPr>
              <a:t> a ko</a:t>
            </a:r>
            <a:r>
              <a:rPr lang="cs-CZ" sz="1800" dirty="0">
                <a:solidFill>
                  <a:srgbClr val="131413"/>
                </a:solidFill>
                <a:latin typeface="AdvTT86d47313"/>
              </a:rPr>
              <a:t>l. porovnávali 3 druhy fyzikální léčby u atletů 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AdvTT86d47313"/>
              </a:rPr>
              <a:t>(</a:t>
            </a:r>
            <a:r>
              <a:rPr lang="cs-CZ" sz="1800" b="1" dirty="0" err="1">
                <a:solidFill>
                  <a:srgbClr val="131413"/>
                </a:solidFill>
                <a:latin typeface="AdvTT86d47313"/>
              </a:rPr>
              <a:t>kr</a:t>
            </a:r>
            <a:r>
              <a:rPr lang="en-US" sz="1800" b="1" i="0" u="none" strike="noStrike" baseline="0" dirty="0" err="1">
                <a:solidFill>
                  <a:srgbClr val="131413"/>
                </a:solidFill>
                <a:latin typeface="AdvTT86d47313"/>
              </a:rPr>
              <a:t>youltra</a:t>
            </a:r>
            <a:r>
              <a:rPr lang="cs-CZ" sz="1800" b="1" i="0" u="none" strike="noStrike" baseline="0" dirty="0">
                <a:solidFill>
                  <a:srgbClr val="131413"/>
                </a:solidFill>
                <a:latin typeface="AdvTT86d47313"/>
              </a:rPr>
              <a:t>zvuková terapie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AdvTT86d47313"/>
              </a:rPr>
              <a:t>, </a:t>
            </a:r>
            <a:r>
              <a:rPr lang="en-US" sz="1800" b="1" i="0" u="none" strike="noStrike" baseline="0" dirty="0">
                <a:solidFill>
                  <a:srgbClr val="131413"/>
                </a:solidFill>
                <a:latin typeface="AdvTT86d47313"/>
              </a:rPr>
              <a:t>laser CO2</a:t>
            </a:r>
            <a:r>
              <a:rPr lang="cs-CZ" sz="1800" dirty="0">
                <a:solidFill>
                  <a:srgbClr val="131413"/>
                </a:solidFill>
                <a:latin typeface="AdvTT86d47313"/>
              </a:rPr>
              <a:t> a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AdvTT86d47313"/>
              </a:rPr>
              <a:t> </a:t>
            </a:r>
            <a:r>
              <a:rPr lang="en-US" sz="1800" b="1" i="0" u="none" strike="noStrike" baseline="0" dirty="0" err="1">
                <a:solidFill>
                  <a:srgbClr val="131413"/>
                </a:solidFill>
                <a:latin typeface="AdvTT86d47313"/>
              </a:rPr>
              <a:t>t.e.c</a:t>
            </a:r>
            <a:r>
              <a:rPr lang="cs-CZ" sz="1800" b="1" i="0" u="none" strike="noStrike" baseline="0" dirty="0">
                <a:solidFill>
                  <a:srgbClr val="131413"/>
                </a:solidFill>
                <a:latin typeface="AdvTT86d47313"/>
              </a:rPr>
              <a:t>.</a:t>
            </a:r>
            <a:r>
              <a:rPr lang="en-US" sz="1800" b="1" i="0" u="none" strike="noStrike" baseline="0" dirty="0" err="1">
                <a:solidFill>
                  <a:srgbClr val="131413"/>
                </a:solidFill>
                <a:latin typeface="AdvTT86d47313"/>
              </a:rPr>
              <a:t>a.r.</a:t>
            </a:r>
            <a:r>
              <a:rPr lang="cs-CZ" sz="1800" b="1" i="0" u="none" strike="noStrike" baseline="0" dirty="0">
                <a:solidFill>
                  <a:srgbClr val="131413"/>
                </a:solidFill>
                <a:latin typeface="AdvTT86d47313"/>
              </a:rPr>
              <a:t> (hluboké teplo)</a:t>
            </a:r>
            <a:endParaRPr lang="cs-CZ" sz="1800" b="1" dirty="0">
              <a:solidFill>
                <a:srgbClr val="131413"/>
              </a:solidFill>
              <a:latin typeface="AdvTT86d47313"/>
            </a:endParaRPr>
          </a:p>
          <a:p>
            <a:pPr marL="0" indent="0" algn="l">
              <a:buNone/>
            </a:pPr>
            <a:endParaRPr lang="cs-CZ" sz="1050" b="0" i="1" u="none" strike="noStrike" baseline="0" dirty="0">
              <a:solidFill>
                <a:srgbClr val="131413"/>
              </a:solidFill>
              <a:latin typeface="AdvTTb5929f4c"/>
            </a:endParaRPr>
          </a:p>
          <a:p>
            <a:pPr marL="0" indent="0" algn="l">
              <a:buNone/>
            </a:pP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Costantino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C, 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Pogliacomi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F, 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Vaienti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E. 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Cryoultrasound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therapy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and 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"/>
              </a:rPr>
              <a:t>tendonitis in athletes: a comparative evaluation versus laser CO2 and t.e.ca.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R. 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therapy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. Acta Bio-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Medica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Atenei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cs-CZ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Parmensis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. 2005;76(1):37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+20"/>
              </a:rPr>
              <a:t>–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41.</a:t>
            </a:r>
            <a:endParaRPr lang="cs-CZ" sz="1600" i="1" dirty="0">
              <a:solidFill>
                <a:srgbClr val="222222"/>
              </a:solidFill>
              <a:latin typeface="PTSerif-Regular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 descr="Obsah obrázku osoba, hodinky, zápěstí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EB95CFC1-2E47-CB9F-E483-B07D78CDB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64" b="5398"/>
          <a:stretch/>
        </p:blipFill>
        <p:spPr>
          <a:xfrm>
            <a:off x="3176344" y="2972439"/>
            <a:ext cx="8061341" cy="345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64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293999-2A02-422B-18DA-9E121E55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27" y="1161143"/>
            <a:ext cx="10526487" cy="2267857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/>
              <a:t>Injekční aplikace – kontroverzní</a:t>
            </a:r>
          </a:p>
          <a:p>
            <a:pPr marL="0" indent="0">
              <a:buNone/>
            </a:pPr>
            <a:endParaRPr lang="cs-CZ" sz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solidFill>
                  <a:srgbClr val="000000"/>
                </a:solidFill>
                <a:latin typeface="Calibri" panose="020F0502020204030204" pitchFamily="34" charset="0"/>
              </a:rPr>
              <a:t>n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ejčastěji aplikace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kortikosteroidů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sklerotizačních látek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dextrózy</a:t>
            </a:r>
            <a:r>
              <a:rPr lang="cs-CZ" sz="2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cs-CZ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obohacené krevní plazmy </a:t>
            </a:r>
            <a:r>
              <a:rPr lang="cs-CZ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či aplikace lokálního 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anestetika (Lie et al., 2016; </a:t>
            </a:r>
            <a:r>
              <a:rPr lang="cs-CZ" sz="2000" b="0" i="0" u="none" strike="noStrike" baseline="0" dirty="0" err="1">
                <a:latin typeface="Calibri" panose="020F0502020204030204" pitchFamily="34" charset="0"/>
              </a:rPr>
              <a:t>Maffulli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 et al., 2020)</a:t>
            </a: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</a:rPr>
              <a:t>v 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současné době existuje málo studií, které by prokázaly převahu jedné injekční techniky nebo jedné látky nad druhou (</a:t>
            </a:r>
            <a:r>
              <a:rPr lang="cs-CZ" sz="2000" b="0" i="0" u="none" strike="noStrike" baseline="0" dirty="0" err="1">
                <a:latin typeface="Calibri" panose="020F0502020204030204" pitchFamily="34" charset="0"/>
              </a:rPr>
              <a:t>Maffulli</a:t>
            </a:r>
            <a:r>
              <a:rPr lang="cs-CZ" sz="2000" b="0" i="0" u="none" strike="noStrike" baseline="0" dirty="0">
                <a:latin typeface="Calibri" panose="020F0502020204030204" pitchFamily="34" charset="0"/>
              </a:rPr>
              <a:t> et al., 2020). </a:t>
            </a:r>
          </a:p>
          <a:p>
            <a:pPr marL="0" indent="0">
              <a:buNone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5" name="Obrázek 4" descr="Obsah obrázku rukopis, text, Maso, tetování&#10;&#10;Obsah vygenerovaný umělou inteligencí může být nesprávný.">
            <a:extLst>
              <a:ext uri="{FF2B5EF4-FFF2-40B4-BE49-F238E27FC236}">
                <a16:creationId xmlns:a16="http://schemas.microsoft.com/office/drawing/2014/main" id="{01D1CCBF-9E67-675E-9FDF-549A0B016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51200"/>
            <a:ext cx="5637994" cy="317137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429A1C-ECEC-9236-2CA6-3E9E0C0E90A0}"/>
              </a:ext>
            </a:extLst>
          </p:cNvPr>
          <p:cNvSpPr txBox="1"/>
          <p:nvPr/>
        </p:nvSpPr>
        <p:spPr>
          <a:xfrm>
            <a:off x="861785" y="3839702"/>
            <a:ext cx="48332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cs-CZ" sz="1800" b="1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jekce kortikosteroidů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ačkoli jsou běžně   </a:t>
            </a:r>
          </a:p>
          <a:p>
            <a:r>
              <a:rPr lang="cs-CZ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u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žívány k úlevě od bolesti v případech  </a:t>
            </a:r>
          </a:p>
          <a:p>
            <a:r>
              <a:rPr lang="cs-CZ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1800" b="0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 sebou přináší riziko </a:t>
            </a:r>
          </a:p>
          <a:p>
            <a:r>
              <a:rPr lang="cs-CZ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oslabení šlachy a její ruptury v důsledku  </a:t>
            </a:r>
          </a:p>
          <a:p>
            <a:r>
              <a:rPr lang="cs-CZ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katabolického působení na syntézu </a:t>
            </a:r>
          </a:p>
          <a:p>
            <a:r>
              <a:rPr lang="cs-CZ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kolagenu a integritu extracelulární matrix</a:t>
            </a:r>
          </a:p>
          <a:p>
            <a:endParaRPr lang="cs-CZ" sz="1800" b="0" i="0" u="none" strike="noStrike" baseline="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až v 82 % studií s kortikosteroidy hlášeny    nežádoucí účinky (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Li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2016)</a:t>
            </a:r>
          </a:p>
          <a:p>
            <a:endParaRPr lang="cs-CZ" sz="1800" b="0" i="0" u="none" strike="noStrike" baseline="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9797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A1A361-62B3-9008-A423-4C47418D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1" y="820057"/>
            <a:ext cx="10515600" cy="6037943"/>
          </a:xfrm>
        </p:spPr>
        <p:txBody>
          <a:bodyPr/>
          <a:lstStyle/>
          <a:p>
            <a:pPr marL="0" indent="0" algn="l">
              <a:buNone/>
            </a:pPr>
            <a:endParaRPr lang="cs-CZ" sz="1800" dirty="0">
              <a:solidFill>
                <a:srgbClr val="222222"/>
              </a:solidFill>
              <a:latin typeface="PTSerif-Regular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131413"/>
                </a:solidFill>
                <a:latin typeface="AdvTT86d47313"/>
              </a:rPr>
              <a:t>V pilotní studii 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AdvTT86d47313"/>
              </a:rPr>
              <a:t>11 </a:t>
            </a:r>
            <a:r>
              <a:rPr lang="cs-CZ" sz="1800" b="0" i="0" u="none" strike="noStrike" baseline="0" dirty="0">
                <a:solidFill>
                  <a:srgbClr val="131413"/>
                </a:solidFill>
                <a:latin typeface="AdvTT86d47313"/>
              </a:rPr>
              <a:t>případů aplikace </a:t>
            </a:r>
            <a:r>
              <a:rPr lang="en-US" sz="1800" b="1" i="0" u="none" strike="noStrike" baseline="0" dirty="0">
                <a:solidFill>
                  <a:srgbClr val="131413"/>
                </a:solidFill>
                <a:latin typeface="AdvTT86d47313"/>
              </a:rPr>
              <a:t>s</a:t>
            </a:r>
            <a:r>
              <a:rPr lang="cs-CZ" sz="1800" b="1" i="0" u="none" strike="noStrike" baseline="0" dirty="0" err="1">
                <a:solidFill>
                  <a:srgbClr val="131413"/>
                </a:solidFill>
                <a:latin typeface="AdvTT86d47313"/>
              </a:rPr>
              <a:t>kl</a:t>
            </a:r>
            <a:r>
              <a:rPr lang="en-US" sz="1800" b="1" i="0" u="none" strike="noStrike" baseline="0" dirty="0">
                <a:solidFill>
                  <a:srgbClr val="131413"/>
                </a:solidFill>
                <a:latin typeface="AdvTT86d47313"/>
              </a:rPr>
              <a:t>eros</a:t>
            </a:r>
            <a:r>
              <a:rPr lang="cs-CZ" sz="1800" b="1" i="0" u="none" strike="noStrike" baseline="0" dirty="0" err="1">
                <a:solidFill>
                  <a:srgbClr val="131413"/>
                </a:solidFill>
                <a:latin typeface="AdvTT86d47313"/>
              </a:rPr>
              <a:t>ující</a:t>
            </a:r>
            <a:r>
              <a:rPr lang="cs-CZ" sz="1800" b="1" i="0" u="none" strike="noStrike" baseline="0" dirty="0">
                <a:solidFill>
                  <a:srgbClr val="131413"/>
                </a:solidFill>
                <a:latin typeface="AdvTT86d47313"/>
              </a:rPr>
              <a:t> látky</a:t>
            </a:r>
            <a:r>
              <a:rPr lang="en-US" sz="1800" b="1" i="0" u="none" strike="noStrike" baseline="0" dirty="0">
                <a:solidFill>
                  <a:srgbClr val="131413"/>
                </a:solidFill>
                <a:latin typeface="AdvTT86d47313"/>
              </a:rPr>
              <a:t> </a:t>
            </a:r>
            <a:r>
              <a:rPr lang="cs-CZ" sz="1800" b="1" dirty="0">
                <a:solidFill>
                  <a:srgbClr val="131413"/>
                </a:solidFill>
                <a:latin typeface="AdvTT86d47313"/>
              </a:rPr>
              <a:t>(</a:t>
            </a:r>
            <a:r>
              <a:rPr lang="en-US" sz="1800" b="1" i="0" u="none" strike="noStrike" baseline="0" dirty="0">
                <a:solidFill>
                  <a:srgbClr val="131413"/>
                </a:solidFill>
                <a:latin typeface="AdvTT86d47313"/>
              </a:rPr>
              <a:t>polidocanol</a:t>
            </a:r>
            <a:r>
              <a:rPr lang="cs-CZ" sz="1800" dirty="0">
                <a:solidFill>
                  <a:srgbClr val="131413"/>
                </a:solidFill>
                <a:latin typeface="AdvTT86d47313"/>
              </a:rPr>
              <a:t>) bylo prokázáno snížení bolestivosti na škále VAS z průměrné hodnoty 8,3 na 2,8 během 8měsíčního sledování.</a:t>
            </a:r>
            <a:r>
              <a:rPr lang="en-US" sz="1800" b="0" i="0" u="none" strike="noStrike" baseline="0" dirty="0">
                <a:solidFill>
                  <a:srgbClr val="131413"/>
                </a:solidFill>
                <a:latin typeface="AdvTT86d47313"/>
              </a:rPr>
              <a:t> </a:t>
            </a:r>
            <a:endParaRPr lang="cs-CZ" sz="1800" b="0" i="0" u="none" strike="noStrike" baseline="0" dirty="0">
              <a:solidFill>
                <a:srgbClr val="131413"/>
              </a:solidFill>
              <a:latin typeface="AdvTT86d47313"/>
            </a:endParaRPr>
          </a:p>
          <a:p>
            <a:pPr marL="0" indent="0" algn="l">
              <a:buNone/>
            </a:pPr>
            <a:endParaRPr lang="cs-CZ" sz="1800" dirty="0">
              <a:solidFill>
                <a:srgbClr val="131413"/>
              </a:solidFill>
              <a:latin typeface="AdvTT86d47313"/>
            </a:endParaRPr>
          </a:p>
          <a:p>
            <a:pPr marL="0" indent="0" algn="l">
              <a:buNone/>
            </a:pPr>
            <a:r>
              <a:rPr lang="en-US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Ohberg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"/>
              </a:rPr>
              <a:t> L, </a:t>
            </a:r>
            <a:r>
              <a:rPr lang="en-US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Alfredson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"/>
              </a:rPr>
              <a:t> H. Sclerosing therapy in chronic Achilles tendon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"/>
              </a:rPr>
              <a:t>insertional pain-results of a pilot study. Knee Surg Sports </a:t>
            </a:r>
            <a:r>
              <a:rPr lang="en-US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Traumatol</a:t>
            </a:r>
            <a:r>
              <a:rPr lang="cs-CZ" sz="16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en-US" sz="1600" b="0" i="1" u="none" strike="noStrike" baseline="0" dirty="0" err="1">
                <a:solidFill>
                  <a:srgbClr val="131413"/>
                </a:solidFill>
                <a:latin typeface="AdvTTb5929f4c"/>
              </a:rPr>
              <a:t>Arthrosc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"/>
              </a:rPr>
              <a:t>. 2003;11(5):339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+20"/>
              </a:rPr>
              <a:t>–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"/>
              </a:rPr>
              <a:t>43. </a:t>
            </a:r>
            <a:r>
              <a:rPr lang="en-US" sz="1600" b="0" i="1" u="none" strike="noStrike" baseline="0" dirty="0">
                <a:solidFill>
                  <a:srgbClr val="0000FF"/>
                </a:solidFill>
                <a:latin typeface="AdvTTb5929f4c"/>
                <a:hlinkClick r:id="rId2"/>
              </a:rPr>
              <a:t>https://doi.org/10.1007/s00167-003-0402-7</a:t>
            </a:r>
            <a:r>
              <a:rPr lang="en-US" sz="1600" b="0" i="1" u="none" strike="noStrike" baseline="0" dirty="0">
                <a:solidFill>
                  <a:srgbClr val="131413"/>
                </a:solidFill>
                <a:latin typeface="AdvTTb5929f4c"/>
              </a:rPr>
              <a:t>.</a:t>
            </a:r>
            <a:endParaRPr lang="cs-CZ" sz="1600" b="0" i="1" u="none" strike="noStrike" baseline="0" dirty="0">
              <a:solidFill>
                <a:srgbClr val="131413"/>
              </a:solidFill>
              <a:latin typeface="AdvTTb5929f4c"/>
            </a:endParaRPr>
          </a:p>
          <a:p>
            <a:pPr marL="0" indent="0" algn="l">
              <a:buNone/>
            </a:pPr>
            <a:endParaRPr lang="cs-CZ" sz="1600" i="1" dirty="0">
              <a:solidFill>
                <a:srgbClr val="131413"/>
              </a:solidFill>
              <a:latin typeface="AdvTTb5929f4c"/>
            </a:endParaRPr>
          </a:p>
          <a:p>
            <a:pPr marL="0" indent="0" algn="l">
              <a:buNone/>
            </a:pPr>
            <a:r>
              <a:rPr lang="cs-CZ" sz="1800" dirty="0">
                <a:solidFill>
                  <a:srgbClr val="1314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prospektivní případové studii 22 případů aplikace </a:t>
            </a:r>
            <a:r>
              <a:rPr lang="cs-CZ" sz="1800" b="1" dirty="0">
                <a:solidFill>
                  <a:srgbClr val="1314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25% dextrózy s lidokainem</a:t>
            </a:r>
            <a:r>
              <a:rPr lang="cs-CZ" sz="1800" dirty="0">
                <a:solidFill>
                  <a:srgbClr val="13141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 průměrné sledovací době 28,6 měsíců došlo ke snížení hodnot VAS ze 7,0 na 1,8.</a:t>
            </a:r>
          </a:p>
          <a:p>
            <a:pPr marL="0" indent="0" algn="l">
              <a:buNone/>
            </a:pPr>
            <a:endParaRPr lang="cs-CZ" sz="1800" dirty="0">
              <a:solidFill>
                <a:srgbClr val="13141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400" b="0" i="1" u="none" strike="noStrike" baseline="0" dirty="0">
                <a:solidFill>
                  <a:srgbClr val="131413"/>
                </a:solidFill>
                <a:latin typeface="AdvTTb5929f4c"/>
              </a:rPr>
              <a:t>Ryan M, Wong A, Taunton J. Favorable outcomes after </a:t>
            </a:r>
            <a:r>
              <a:rPr lang="en-US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sonographically</a:t>
            </a:r>
            <a:r>
              <a:rPr lang="cs-CZ" sz="1400" i="1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en-US" sz="1400" b="0" i="1" u="none" strike="noStrike" baseline="0" dirty="0">
                <a:solidFill>
                  <a:srgbClr val="131413"/>
                </a:solidFill>
                <a:latin typeface="AdvTTb5929f4c"/>
              </a:rPr>
              <a:t>guided </a:t>
            </a:r>
            <a:endParaRPr lang="cs-CZ" sz="1400" b="0" i="1" u="none" strike="noStrike" baseline="0" dirty="0">
              <a:solidFill>
                <a:srgbClr val="131413"/>
              </a:solidFill>
              <a:latin typeface="AdvTTb5929f4c"/>
            </a:endParaRPr>
          </a:p>
          <a:p>
            <a:pPr marL="0" indent="0" algn="l">
              <a:buNone/>
            </a:pPr>
            <a:r>
              <a:rPr lang="en-US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intratendinous</a:t>
            </a:r>
            <a:r>
              <a:rPr lang="en-US" sz="1400" b="0" i="1" u="none" strike="noStrike" baseline="0" dirty="0">
                <a:solidFill>
                  <a:srgbClr val="131413"/>
                </a:solidFill>
                <a:latin typeface="AdvTTb5929f4c"/>
              </a:rPr>
              <a:t> injection of hyperosmolar dextrose for chronic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cs-CZ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insertional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 and </a:t>
            </a:r>
          </a:p>
          <a:p>
            <a:pPr marL="0" indent="0" algn="l">
              <a:buNone/>
            </a:pPr>
            <a:r>
              <a:rPr lang="cs-CZ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midportion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cs-CZ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achilles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 </a:t>
            </a:r>
            <a:r>
              <a:rPr lang="cs-CZ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tendinosis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. AJR </a:t>
            </a:r>
            <a:r>
              <a:rPr lang="cs-CZ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Am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 J </a:t>
            </a:r>
            <a:r>
              <a:rPr lang="cs-CZ" sz="1400" b="0" i="1" u="none" strike="noStrike" baseline="0" dirty="0" err="1">
                <a:solidFill>
                  <a:srgbClr val="131413"/>
                </a:solidFill>
                <a:latin typeface="AdvTTb5929f4c"/>
              </a:rPr>
              <a:t>Roentgenol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. 2010;</a:t>
            </a:r>
          </a:p>
          <a:p>
            <a:pPr marL="0" indent="0" algn="l">
              <a:buNone/>
            </a:pP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194(4):1047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+20"/>
              </a:rPr>
              <a:t>–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53. </a:t>
            </a:r>
            <a:r>
              <a:rPr lang="cs-CZ" sz="1400" b="0" i="1" u="none" strike="noStrike" baseline="0" dirty="0">
                <a:solidFill>
                  <a:srgbClr val="0000FF"/>
                </a:solidFill>
                <a:latin typeface="AdvTTb5929f4c"/>
                <a:hlinkClick r:id="rId3"/>
              </a:rPr>
              <a:t>https://doi.org/10.2214/AJR.09.3255</a:t>
            </a:r>
            <a:r>
              <a:rPr lang="cs-CZ" sz="1400" b="0" i="1" u="none" strike="noStrike" baseline="0" dirty="0">
                <a:solidFill>
                  <a:srgbClr val="131413"/>
                </a:solidFill>
                <a:latin typeface="AdvTTb5929f4c"/>
              </a:rPr>
              <a:t>.</a:t>
            </a:r>
          </a:p>
          <a:p>
            <a:pPr marL="0" indent="0" algn="l">
              <a:buNone/>
            </a:pPr>
            <a:endParaRPr lang="cs-CZ" sz="1400" i="1" dirty="0">
              <a:solidFill>
                <a:srgbClr val="131413"/>
              </a:solidFill>
              <a:latin typeface="AdvTTb5929f4c"/>
            </a:endParaRPr>
          </a:p>
          <a:p>
            <a:pPr marL="0" indent="0" algn="l">
              <a:buNone/>
            </a:pPr>
            <a:endParaRPr lang="cs-CZ" b="1" dirty="0"/>
          </a:p>
        </p:txBody>
      </p:sp>
      <p:pic>
        <p:nvPicPr>
          <p:cNvPr id="4" name="Obrázek 3" descr="Obsah obrázku text, osoba, voda, žíla&#10;&#10;Obsah vygenerovaný umělou inteligencí může být nesprávný.">
            <a:extLst>
              <a:ext uri="{FF2B5EF4-FFF2-40B4-BE49-F238E27FC236}">
                <a16:creationId xmlns:a16="http://schemas.microsoft.com/office/drawing/2014/main" id="{8146C370-64C1-9472-D86E-A06EC4C3A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1"/>
          <a:stretch/>
        </p:blipFill>
        <p:spPr>
          <a:xfrm>
            <a:off x="6898141" y="3708400"/>
            <a:ext cx="4397602" cy="2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05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235296-02C7-4FCC-0A20-C3D1AA684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6000"/>
            <a:ext cx="10515600" cy="596537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PRP (</a:t>
            </a:r>
            <a:r>
              <a:rPr lang="cs-CZ" dirty="0" err="1"/>
              <a:t>platelet-rich</a:t>
            </a:r>
            <a:r>
              <a:rPr lang="cs-CZ" dirty="0"/>
              <a:t> plasma)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ůkazů účinnosti injekcí PRP u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entezopatie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AŠ je stále nedostatek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léčba využívající účinku </a:t>
            </a:r>
            <a:r>
              <a:rPr lang="cs-CZ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autologních krevních destiček obohacených růstovými faktory 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jako 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platelet-derived 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growth factor (PDGF), vascular endothelial growth factor (VEGF)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transforming growth factor-beta (TGF-β)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0" indent="0">
              <a:buNone/>
            </a:pP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které by měly </a:t>
            </a:r>
            <a:r>
              <a:rPr lang="cs-CZ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stimulovat buněčný růst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zlepšit </a:t>
            </a:r>
            <a:r>
              <a:rPr lang="cs-CZ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novotvorbu cév 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podporovat </a:t>
            </a:r>
            <a:r>
              <a:rPr lang="cs-CZ" sz="1800" b="1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remodelaci</a:t>
            </a:r>
            <a:r>
              <a:rPr lang="cs-CZ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extracelulární 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matrix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čím ovlivní základní příčinu vzniku </a:t>
            </a:r>
            <a:r>
              <a:rPr lang="cs-CZ" sz="18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aseline="30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cs-CZ" sz="1800" b="0" i="0" u="none" strike="noStrike" baseline="30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800" i="1" dirty="0">
                <a:solidFill>
                  <a:srgbClr val="222222"/>
                </a:solidFill>
                <a:latin typeface="PTSerif-Regular"/>
              </a:rPr>
              <a:t> 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 </a:t>
            </a:r>
            <a:r>
              <a:rPr lang="cs-CZ" sz="1200" i="1" baseline="30000" dirty="0">
                <a:solidFill>
                  <a:srgbClr val="222222"/>
                </a:solidFill>
                <a:latin typeface="PTSerif-Regular"/>
              </a:rPr>
              <a:t>1</a:t>
            </a: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 </a:t>
            </a:r>
            <a:r>
              <a:rPr lang="en-US" sz="1200" i="1" dirty="0">
                <a:solidFill>
                  <a:srgbClr val="222222"/>
                </a:solidFill>
                <a:latin typeface="PTSerif-Regular"/>
              </a:rPr>
              <a:t>de </a:t>
            </a:r>
            <a:r>
              <a:rPr lang="en-US" sz="1200" i="1" dirty="0" err="1">
                <a:solidFill>
                  <a:srgbClr val="222222"/>
                </a:solidFill>
                <a:latin typeface="PTSerif-Regular"/>
              </a:rPr>
              <a:t>Jonge</a:t>
            </a:r>
            <a:r>
              <a:rPr lang="en-US" sz="1200" i="1" dirty="0">
                <a:solidFill>
                  <a:srgbClr val="222222"/>
                </a:solidFill>
                <a:latin typeface="PTSerif-Regular"/>
              </a:rPr>
              <a:t> S, de Vos RJ, Weir A, et al.: One-year follow-up of platelet-rich plasma treatment in</a:t>
            </a: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 </a:t>
            </a:r>
            <a:r>
              <a:rPr lang="en-US" sz="1200" i="1" dirty="0">
                <a:solidFill>
                  <a:srgbClr val="222222"/>
                </a:solidFill>
                <a:latin typeface="PTSerif-Regular"/>
              </a:rPr>
              <a:t>chronic</a:t>
            </a: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 </a:t>
            </a:r>
            <a:r>
              <a:rPr lang="en-US" sz="1200" i="1" dirty="0">
                <a:solidFill>
                  <a:srgbClr val="222222"/>
                </a:solidFill>
                <a:latin typeface="PTSerif-Regular"/>
              </a:rPr>
              <a:t>Achilles tendinopathy: a double-blind randomized </a:t>
            </a: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 </a:t>
            </a:r>
          </a:p>
          <a:p>
            <a:pPr marL="0" indent="0">
              <a:buNone/>
            </a:pP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   </a:t>
            </a:r>
            <a:r>
              <a:rPr lang="en-US" sz="1200" i="1" dirty="0">
                <a:solidFill>
                  <a:srgbClr val="222222"/>
                </a:solidFill>
                <a:latin typeface="PTSerif-Regular"/>
              </a:rPr>
              <a:t>placebo-controlled trial. Am J Sports Med.</a:t>
            </a: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 </a:t>
            </a:r>
            <a:r>
              <a:rPr lang="en-US" sz="1200" i="1" dirty="0">
                <a:solidFill>
                  <a:srgbClr val="222222"/>
                </a:solidFill>
                <a:latin typeface="PTSerif-Regular"/>
              </a:rPr>
              <a:t>2011, 39:1623-</a:t>
            </a:r>
            <a:r>
              <a:rPr lang="cs-CZ" sz="1200" i="1" dirty="0">
                <a:solidFill>
                  <a:srgbClr val="222222"/>
                </a:solidFill>
                <a:latin typeface="PTSerif-Regular"/>
              </a:rPr>
              <a:t>9. </a:t>
            </a:r>
            <a:r>
              <a:rPr lang="cs-CZ" sz="1200" i="1" dirty="0">
                <a:latin typeface="PTSerif-Regular"/>
              </a:rPr>
              <a:t>10.1177/0363546511404877</a:t>
            </a:r>
          </a:p>
          <a:p>
            <a:pPr marL="0" indent="0">
              <a:buNone/>
            </a:pPr>
            <a:endParaRPr lang="cs-CZ" sz="1200" i="1" dirty="0">
              <a:solidFill>
                <a:srgbClr val="15BDA5"/>
              </a:solidFill>
              <a:latin typeface="PTSerif-Regular"/>
            </a:endParaRPr>
          </a:p>
          <a:p>
            <a:pPr marL="0" indent="0">
              <a:buNone/>
            </a:pPr>
            <a:endParaRPr lang="cs-CZ" sz="1200" i="1" dirty="0">
              <a:solidFill>
                <a:srgbClr val="15BDA5"/>
              </a:solidFill>
              <a:latin typeface="PTSerif-Regular"/>
            </a:endParaRPr>
          </a:p>
          <a:p>
            <a:pPr marL="0" indent="0">
              <a:buNone/>
            </a:pPr>
            <a:endParaRPr lang="cs-CZ" sz="1200" i="1" dirty="0">
              <a:solidFill>
                <a:srgbClr val="15BDA5"/>
              </a:solidFill>
              <a:latin typeface="PTSerif-Regular"/>
            </a:endParaRPr>
          </a:p>
          <a:p>
            <a:pPr marL="0" indent="0">
              <a:buNone/>
            </a:pPr>
            <a:endParaRPr lang="cs-CZ" sz="1200" i="1" dirty="0">
              <a:solidFill>
                <a:srgbClr val="15BDA5"/>
              </a:solidFill>
              <a:latin typeface="PTSerif-Regular"/>
            </a:endParaRPr>
          </a:p>
          <a:p>
            <a:pPr marL="0" indent="0">
              <a:buNone/>
            </a:pPr>
            <a:endParaRPr lang="cs-CZ" sz="1200" i="1" dirty="0">
              <a:solidFill>
                <a:srgbClr val="15BDA5"/>
              </a:solidFill>
              <a:latin typeface="PTSerif-Regular"/>
            </a:endParaRPr>
          </a:p>
          <a:p>
            <a:pPr marL="0" indent="0">
              <a:buNone/>
            </a:pPr>
            <a:endParaRPr lang="cs-CZ" sz="1200" i="1" dirty="0">
              <a:solidFill>
                <a:srgbClr val="15BDA5"/>
              </a:solidFill>
              <a:latin typeface="PTSerif-Regular"/>
            </a:endParaRPr>
          </a:p>
          <a:p>
            <a:pPr marL="0" indent="0" algn="l">
              <a:buNone/>
            </a:pP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Podání PRP se liší dle </a:t>
            </a:r>
            <a:r>
              <a:rPr lang="cs-CZ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metodiky přípravy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např.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</a:t>
            </a:r>
            <a:r>
              <a:rPr lang="en-US" sz="1800" b="0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leukocyt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bohatá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nebo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leukocyte-poor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PRP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1800" b="1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</a:t>
            </a:r>
            <a:r>
              <a:rPr lang="cs-CZ" sz="1800" b="1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kční</a:t>
            </a:r>
            <a:r>
              <a:rPr lang="en-US" sz="1800" b="1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</a:t>
            </a:r>
            <a:r>
              <a:rPr lang="cs-CZ" sz="1800" b="1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iky</a:t>
            </a:r>
            <a:r>
              <a:rPr lang="en-US" sz="1800" b="1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navigovaná nebo ne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800" b="1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počtem aplikací</a:t>
            </a:r>
            <a:endParaRPr lang="cs-CZ" sz="1200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3" descr="Obsah obrázku Lékařské vybavení, Laboratorní vybavení, lékařský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882C2E14-E2B4-CF12-BB6E-F27B0D18B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050" y="4109931"/>
            <a:ext cx="3420836" cy="173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29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C4EA41-EA7E-AD4F-703F-B6D7673E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827315"/>
            <a:ext cx="11136086" cy="6291942"/>
          </a:xfrm>
        </p:spPr>
        <p:txBody>
          <a:bodyPr/>
          <a:lstStyle/>
          <a:p>
            <a:pPr marL="0" indent="0" algn="l">
              <a:buNone/>
            </a:pPr>
            <a:endParaRPr lang="cs-CZ" sz="1800" dirty="0">
              <a:solidFill>
                <a:srgbClr val="222222"/>
              </a:solidFill>
              <a:latin typeface="PTSerif-Regular"/>
            </a:endParaRPr>
          </a:p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Některé novější studi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prokázaly </a:t>
            </a:r>
            <a:r>
              <a:rPr lang="cs-CZ" sz="18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signifikantní efekt ve zmírnění bolestivosti 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dokumentovaný na VAS škále, což vede k závěru, že PRP je metodou, která může přinést významnou úlevu pacientům s chronickou </a:t>
            </a:r>
            <a:r>
              <a:rPr lang="cs-CZ" sz="18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tendinopatií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AŠ</a:t>
            </a:r>
            <a:r>
              <a:rPr lang="en-US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8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0" i="0" u="none" strike="noStrike" baseline="30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marL="0" indent="0" algn="l">
              <a:buNone/>
            </a:pPr>
            <a:endParaRPr lang="cs-CZ" sz="1800" baseline="300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aseline="30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Ali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Elsiddig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Ahmed E,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Muharib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R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Alruwaili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K,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Alruwaili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AH,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Talal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Alruwaili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A, Ahmed S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Aljudia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H, Mohammed N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Alhadi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N.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Efficacy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Platelet-Rich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Plasma in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Achilles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Tendinopathy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Meta-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Cureus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2025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26;17(2):e79692.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10.7759/cureus.79692. PMID: 40161095; PMCID: PMC11952083.</a:t>
            </a:r>
          </a:p>
          <a:p>
            <a:pPr marL="0" indent="0" algn="l">
              <a:buNone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 descr="Obsah obrázku Lékařské vybavení, lékařský, zdravotní péče, Zdravotnické rukavice&#10;&#10;Obsah vygenerovaný umělou inteligencí může být nesprávný.">
            <a:extLst>
              <a:ext uri="{FF2B5EF4-FFF2-40B4-BE49-F238E27FC236}">
                <a16:creationId xmlns:a16="http://schemas.microsoft.com/office/drawing/2014/main" id="{A296EC30-F85A-E2B4-F4C8-A08CCBB6F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623" y="3290703"/>
            <a:ext cx="5397492" cy="30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86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FC2ADC-C651-0254-BD62-19F3EE371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85" y="1190171"/>
            <a:ext cx="10932885" cy="4972277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Andriolo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kol.</a:t>
            </a:r>
            <a:r>
              <a:rPr lang="cs-CZ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zdůrazňují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analgetické působení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PRP, obzvláště při využití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leukocyte-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poor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varianty.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Fitzpatrick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 kol. </a:t>
            </a:r>
            <a:r>
              <a:rPr lang="cs-CZ" sz="20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ve své analýze randomizovaných kontrolovaných studií rovněž popsali 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významnou redukci bolestivosti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LR-PRP obsahuje vysoké koncentrace neutrofilů a monocytů, což může zpomalovat hojení u případů chronické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a působit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prozánětlivě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Vhodnější je proto LP-PRP zaměřující se primárně na růstové faktory a funkce krevních destiček. Výzkumy naznačují lepší efekt LP-PRP v těchto případech.</a:t>
            </a: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4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Nonsurgical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treatments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patellar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tendinopathy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multiple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platelet-rich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plasma are a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suitable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option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meta-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Andriolo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L,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Altamura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SA, Reale D,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Candrian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Zaffagnini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Filardo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G.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J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Med. 2019;47:1001–1018.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10.1177/0363546518759674.</a:t>
            </a:r>
          </a:p>
          <a:p>
            <a:pPr marL="0" indent="0" algn="l">
              <a:buNone/>
            </a:pPr>
            <a:r>
              <a:rPr lang="cs-CZ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9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400" b="0" i="0" u="none" strike="noStrike" baseline="30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sz="14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Fitzpatrick J, Bulsara M, Zheng MH: The effectiveness of platelet-rich plasma in the treatment of</a:t>
            </a:r>
            <a:r>
              <a:rPr lang="cs-CZ" sz="14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tendinopathy: a meta-analysis of randomized controlled clinical trials. Am J Sports Med. 2017, </a:t>
            </a:r>
            <a:r>
              <a:rPr lang="en-US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45:226-33.</a:t>
            </a:r>
            <a:r>
              <a:rPr lang="cs-CZ" sz="14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10.1177/0363546516643716</a:t>
            </a:r>
            <a:endParaRPr lang="cs-CZ" sz="14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text, kreslené, snímek obrazovky, ilustrace&#10;&#10;Obsah vygenerovaný umělou inteligencí může být nesprávný.">
            <a:extLst>
              <a:ext uri="{FF2B5EF4-FFF2-40B4-BE49-F238E27FC236}">
                <a16:creationId xmlns:a16="http://schemas.microsoft.com/office/drawing/2014/main" id="{E3051767-CCDC-8F2D-E195-D595BBF9F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67" y="2806046"/>
            <a:ext cx="7086604" cy="226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9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912E5C-727E-1A70-9AED-96E585020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885373"/>
            <a:ext cx="11451771" cy="67273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600" dirty="0"/>
          </a:p>
          <a:p>
            <a:pPr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ne všechny studie tyto výsledky potvrzují – </a:t>
            </a:r>
            <a:r>
              <a:rPr lang="cs-CZ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Kragh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a kol. </a:t>
            </a:r>
            <a:r>
              <a:rPr lang="cs-CZ" sz="16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nenašli rozdíl v redukci bolestivosti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mezi skupinou, která byla podána PRP  a placebem a zpochybnili tak účinnost aplikace PRP </a:t>
            </a:r>
          </a:p>
          <a:p>
            <a:pPr>
              <a:buFontTx/>
              <a:buChar char="-"/>
            </a:pP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inkonzistentní výsledky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mohou mít příčinu v odlišných metodách přípravy PRP, rozdílech v populaci léčených pacientů (sportovci vs. Pacienti se sedavým zaměstnáním) a různých léčebných protokolech.</a:t>
            </a:r>
          </a:p>
          <a:p>
            <a:pPr>
              <a:buFontTx/>
              <a:buChar char="-"/>
            </a:pP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je nutná </a:t>
            </a:r>
            <a:r>
              <a:rPr lang="cs-CZ" sz="1600" b="1" dirty="0">
                <a:latin typeface="Calibri" panose="020F0502020204030204" pitchFamily="34" charset="0"/>
                <a:cs typeface="Calibri" panose="020F0502020204030204" pitchFamily="34" charset="0"/>
              </a:rPr>
              <a:t>standardizace postupů v přípravě a způsobu podání </a:t>
            </a:r>
            <a:r>
              <a:rPr lang="cs-CZ" sz="1600" dirty="0">
                <a:latin typeface="Calibri" panose="020F0502020204030204" pitchFamily="34" charset="0"/>
                <a:cs typeface="Calibri" panose="020F0502020204030204" pitchFamily="34" charset="0"/>
              </a:rPr>
              <a:t>PRP při organizaci příštích studií</a:t>
            </a:r>
          </a:p>
          <a:p>
            <a:pPr marL="0" indent="0">
              <a:buNone/>
            </a:pP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400" b="0" i="1" u="none" strike="noStrike" baseline="300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Krogh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TP,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Ellingsen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T,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Christensen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R, Jensen P,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Fredberg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U: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Ultrasound-guided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therapy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Achilles </a:t>
            </a:r>
            <a:r>
              <a:rPr lang="en-US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tendinopathy with platelet-rich plasma or saline: a randomized, blinded, placebo-controlled trial. Am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  <a:r>
              <a:rPr lang="cs-CZ" sz="1400" b="0" i="1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Med. 2016, 44:1990-7. </a:t>
            </a:r>
            <a:r>
              <a:rPr lang="cs-CZ" sz="1400" b="0" i="1" u="none" strike="noStrike" baseline="0" dirty="0">
                <a:solidFill>
                  <a:srgbClr val="15BD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10.1177/0363546516647958</a:t>
            </a:r>
          </a:p>
          <a:p>
            <a:pPr marL="0" indent="0" algn="l">
              <a:buNone/>
            </a:pPr>
            <a:endParaRPr lang="cs-CZ" sz="1400" i="1" dirty="0">
              <a:solidFill>
                <a:srgbClr val="15BD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-  další uváděná pozitiva jsou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zlepšení funkce (VISA-A skóre)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návrat k aktivitě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v průběhu času (PRP léčí příčinu 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buFontTx/>
              <a:buChar char="-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funkční zotavení není však ve studiích konzistentně prokazováno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   (odlišný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rhb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protokol, délka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follow-upu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atd.)</a:t>
            </a:r>
          </a:p>
          <a:p>
            <a:pPr>
              <a:buFontTx/>
              <a:buChar char="-"/>
            </a:pPr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Tx/>
              <a:buChar char="-"/>
            </a:pPr>
            <a:endParaRPr lang="cs-CZ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 descr="Obsah obrázku text&#10;&#10;Obsah vygenerovaný umělou inteligencí může být nesprávný.">
            <a:extLst>
              <a:ext uri="{FF2B5EF4-FFF2-40B4-BE49-F238E27FC236}">
                <a16:creationId xmlns:a16="http://schemas.microsoft.com/office/drawing/2014/main" id="{63031A9D-5EA5-B662-5646-A7FFDAF59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93" y="4550264"/>
            <a:ext cx="5227865" cy="217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81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270D87-21D7-DDCD-7700-6784FABB3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869" y="464635"/>
            <a:ext cx="6792686" cy="696686"/>
          </a:xfrm>
        </p:spPr>
        <p:txBody>
          <a:bodyPr/>
          <a:lstStyle/>
          <a:p>
            <a:br>
              <a:rPr lang="cs-CZ" dirty="0"/>
            </a:br>
            <a:r>
              <a:rPr lang="cs-CZ" dirty="0"/>
              <a:t>Epidemiologie</a:t>
            </a:r>
            <a:br>
              <a:rPr lang="cs-CZ" dirty="0"/>
            </a:br>
            <a:br>
              <a:rPr lang="cs-CZ" dirty="0"/>
            </a:br>
            <a:endParaRPr lang="cs-CZ" sz="1800" dirty="0"/>
          </a:p>
        </p:txBody>
      </p:sp>
      <p:pic>
        <p:nvPicPr>
          <p:cNvPr id="5" name="Obrázek 4" descr="Obsah obrázku snímek obrazovky, Barevnost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055CE6E4-A2C5-E7B8-92D9-E938035F0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69" y="911038"/>
            <a:ext cx="10162315" cy="483980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9099049-8BE8-BC43-320F-7B4AE0769143}"/>
              </a:ext>
            </a:extLst>
          </p:cNvPr>
          <p:cNvSpPr txBox="1"/>
          <p:nvPr/>
        </p:nvSpPr>
        <p:spPr>
          <a:xfrm>
            <a:off x="580571" y="5946962"/>
            <a:ext cx="104073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800" b="1" dirty="0"/>
              <a:t>6%</a:t>
            </a:r>
            <a:r>
              <a:rPr lang="cs-CZ" sz="1800" dirty="0"/>
              <a:t> incidence bolestí AŠ v populaci, </a:t>
            </a:r>
            <a:r>
              <a:rPr lang="cs-CZ" sz="1800" b="1" dirty="0"/>
              <a:t>24% pacientů s bolestí paty </a:t>
            </a:r>
            <a:r>
              <a:rPr lang="cs-CZ" sz="1800" dirty="0"/>
              <a:t>má inserční </a:t>
            </a:r>
            <a:r>
              <a:rPr lang="cs-CZ" sz="1800" dirty="0" err="1"/>
              <a:t>tendinopatii</a:t>
            </a:r>
            <a:r>
              <a:rPr lang="cs-CZ" sz="1800" dirty="0"/>
              <a:t> AŠ</a:t>
            </a:r>
          </a:p>
          <a:p>
            <a:pPr marL="285750" indent="-285750">
              <a:buFontTx/>
              <a:buChar char="-"/>
            </a:pPr>
            <a:endParaRPr lang="cs-CZ" sz="900" dirty="0"/>
          </a:p>
          <a:p>
            <a:pPr marL="285750" indent="-285750">
              <a:buFontTx/>
              <a:buChar char="-"/>
            </a:pPr>
            <a:r>
              <a:rPr lang="cs-CZ" b="1" dirty="0"/>
              <a:t>10% </a:t>
            </a:r>
            <a:r>
              <a:rPr lang="cs-CZ" dirty="0"/>
              <a:t>incidence</a:t>
            </a:r>
            <a:r>
              <a:rPr lang="cs-CZ" b="1" dirty="0"/>
              <a:t> </a:t>
            </a:r>
            <a:r>
              <a:rPr lang="cs-CZ" dirty="0"/>
              <a:t>plantární </a:t>
            </a:r>
            <a:r>
              <a:rPr lang="cs-CZ" dirty="0" err="1"/>
              <a:t>fasciitis</a:t>
            </a:r>
            <a:r>
              <a:rPr lang="cs-CZ" dirty="0"/>
              <a:t> v populaci, až </a:t>
            </a:r>
            <a:r>
              <a:rPr lang="cs-CZ" b="1" dirty="0"/>
              <a:t>17,5%</a:t>
            </a:r>
            <a:r>
              <a:rPr lang="cs-CZ" dirty="0"/>
              <a:t> běžců, atletů</a:t>
            </a:r>
          </a:p>
        </p:txBody>
      </p:sp>
    </p:spTree>
    <p:extLst>
      <p:ext uri="{BB962C8B-B14F-4D97-AF65-F5344CB8AC3E}">
        <p14:creationId xmlns:p14="http://schemas.microsoft.com/office/powerpoint/2010/main" val="3970347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ECFF080-2AB9-2F1F-5C9C-DB8EB70D22DC}"/>
              </a:ext>
            </a:extLst>
          </p:cNvPr>
          <p:cNvSpPr txBox="1"/>
          <p:nvPr/>
        </p:nvSpPr>
        <p:spPr>
          <a:xfrm>
            <a:off x="406401" y="1248228"/>
            <a:ext cx="1031965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autoři jako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Andia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Maffulli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uvádí, že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85% pacientů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po aplikaci PRP bylo schopných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návratu k původním aktivitám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včetně sportu</a:t>
            </a:r>
          </a:p>
          <a:p>
            <a:endParaRPr lang="cs-CZ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1200" b="0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Andia</a:t>
            </a:r>
            <a:r>
              <a:rPr lang="en-US" sz="12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I, </a:t>
            </a:r>
            <a:r>
              <a:rPr lang="en-US" sz="1200" b="0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Maffulli</a:t>
            </a:r>
            <a:r>
              <a:rPr lang="en-US" sz="12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N: Clinical outcomes of biologic treatment for chronic tendinopathy . Operative Techniques</a:t>
            </a:r>
            <a:r>
              <a:rPr lang="cs-CZ" sz="12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200" b="0" i="0" u="none" strike="noStrike" baseline="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Orthopaedics</a:t>
            </a:r>
            <a:r>
              <a:rPr lang="cs-CZ" sz="1200" b="0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2016, 26:98-109. </a:t>
            </a:r>
            <a:r>
              <a:rPr lang="cs-CZ" sz="12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10.1053/j.oto.2015.12.007</a:t>
            </a: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2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dirty="0">
              <a:solidFill>
                <a:srgbClr val="15BDA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Tx/>
              <a:buChar char="-"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celková spokojenost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pacientů je udávána </a:t>
            </a:r>
            <a:r>
              <a:rPr lang="en-US" sz="1800" b="1" i="0" u="none" strike="noStrike" baseline="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72% 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(úponová i </a:t>
            </a:r>
            <a:r>
              <a:rPr lang="cs-CZ" sz="18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mid-portion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1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endParaRPr lang="cs-CZ" sz="1800" b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Ali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Elsiddig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Ahmed E,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Muharib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R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Alruwaili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K,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Alruwaili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AH,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Talal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Alruwaili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A, Ahmed S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Aljudia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H, Mohammed N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Alhadi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N.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Efficacy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Platelet-Rich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Plasma in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Achilles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Tendinopathy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and Meta-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Cureus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. 2025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Feb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 26;17(2):e79692. </a:t>
            </a:r>
            <a:r>
              <a:rPr lang="cs-CZ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cs-CZ" sz="1200" i="1" dirty="0">
                <a:latin typeface="Calibri" panose="020F0502020204030204" pitchFamily="34" charset="0"/>
                <a:cs typeface="Calibri" panose="020F0502020204030204" pitchFamily="34" charset="0"/>
              </a:rPr>
              <a:t>: 10.7759/cureus.79692. PMID: 40161095; PMCID: PMC11952083.</a:t>
            </a:r>
          </a:p>
          <a:p>
            <a:endParaRPr lang="cs-CZ" dirty="0"/>
          </a:p>
        </p:txBody>
      </p:sp>
      <p:pic>
        <p:nvPicPr>
          <p:cNvPr id="6" name="Obrázek 5" descr="Obsah obrázku osoba, zápěstí, hřebík, kloub&#10;&#10;Obsah vygenerovaný umělou inteligencí může být nesprávný.">
            <a:extLst>
              <a:ext uri="{FF2B5EF4-FFF2-40B4-BE49-F238E27FC236}">
                <a16:creationId xmlns:a16="http://schemas.microsoft.com/office/drawing/2014/main" id="{7AAE1FE8-D6FC-47DD-1724-E57CC58C4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6" b="9688"/>
          <a:stretch/>
        </p:blipFill>
        <p:spPr>
          <a:xfrm>
            <a:off x="7122886" y="2653072"/>
            <a:ext cx="4764315" cy="21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18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8B2789-3A56-383A-B9D3-925679AA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5" y="1033248"/>
            <a:ext cx="10515600" cy="4447030"/>
          </a:xfrm>
        </p:spPr>
        <p:txBody>
          <a:bodyPr/>
          <a:lstStyle/>
          <a:p>
            <a:pPr marL="0" indent="0">
              <a:buNone/>
            </a:pP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Ze současných výzkumů vyplývá, že </a:t>
            </a:r>
            <a:r>
              <a:rPr lang="cs-CZ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neexistují žádné důkazy pro léčbu kmenovými buňkami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při léčbě inserční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AŠ (I. </a:t>
            </a:r>
            <a:r>
              <a:rPr lang="cs-CZ" sz="24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Jarin</a:t>
            </a:r>
            <a:r>
              <a:rPr lang="cs-CZ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2020). </a:t>
            </a:r>
          </a:p>
          <a:p>
            <a:pPr marL="0" indent="0">
              <a:buNone/>
            </a:pPr>
            <a:endParaRPr lang="cs-CZ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5" name="Obrázek 4" descr="Obsah obrázku text, snímek obrazovky, kruh, diagram&#10;&#10;Obsah vygenerovaný umělou inteligencí může být nesprávný.">
            <a:extLst>
              <a:ext uri="{FF2B5EF4-FFF2-40B4-BE49-F238E27FC236}">
                <a16:creationId xmlns:a16="http://schemas.microsoft.com/office/drawing/2014/main" id="{0818C27D-C5A4-8376-801D-D1704570B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111" y="2410971"/>
            <a:ext cx="4691777" cy="44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144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779155-4D8F-F0E4-FD07-0ECE4C2EC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16" y="1233714"/>
            <a:ext cx="10515600" cy="5624286"/>
          </a:xfrm>
        </p:spPr>
        <p:txBody>
          <a:bodyPr/>
          <a:lstStyle/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Ortézy a dlahy mohou být užitečné </a:t>
            </a:r>
            <a:r>
              <a:rPr lang="cs-CZ" sz="1600" dirty="0">
                <a:solidFill>
                  <a:srgbClr val="000000"/>
                </a:solidFill>
                <a:latin typeface="Calibri" panose="020F0502020204030204" pitchFamily="34" charset="0"/>
              </a:rPr>
              <a:t>v kombinaci 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 dalšími způsoby léčby, pokud se u pacienta prokáže</a:t>
            </a:r>
            <a:endParaRPr lang="cs-CZ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identifikovatelná deformita (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Li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2016).</a:t>
            </a:r>
          </a:p>
          <a:p>
            <a:pPr marL="0" indent="0">
              <a:buNone/>
            </a:pPr>
            <a:endParaRPr lang="cs-CZ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 dlouhodobého hlediska se ukázalo, že samotné užívání ortopedických pomůcek zřejmě nezlepšuje </a:t>
            </a: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výsledky léčby u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tendinopatie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AŠ (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Scott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et al., 2011). </a:t>
            </a:r>
            <a:endParaRPr lang="cs-CZ" sz="16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Existují však případy, kdy využití ortopedických pomůcek má své zastoupení. 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Jednou z často </a:t>
            </a:r>
          </a:p>
          <a:p>
            <a:pPr marL="0" indent="0">
              <a:buNone/>
            </a:pPr>
            <a:r>
              <a:rPr lang="cs-CZ" sz="1600" b="0" i="0" u="none" strike="noStrike" baseline="0" dirty="0">
                <a:latin typeface="Calibri" panose="020F0502020204030204" pitchFamily="34" charset="0"/>
              </a:rPr>
              <a:t>používaných pomůcek je </a:t>
            </a:r>
            <a:r>
              <a:rPr lang="cs-CZ" sz="1600" b="1" i="0" u="none" strike="noStrike" baseline="0" dirty="0">
                <a:latin typeface="Calibri" panose="020F0502020204030204" pitchFamily="34" charset="0"/>
              </a:rPr>
              <a:t>vzduchová podpatěnka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. Vzduchová podpatěnka se aplikuje v </a:t>
            </a:r>
            <a:r>
              <a:rPr lang="cs-CZ" sz="1600" b="1" i="0" u="none" strike="noStrike" baseline="0" dirty="0">
                <a:latin typeface="Calibri" panose="020F0502020204030204" pitchFamily="34" charset="0"/>
              </a:rPr>
              <a:t>režimu </a:t>
            </a:r>
          </a:p>
          <a:p>
            <a:pPr marL="0" indent="0">
              <a:buNone/>
            </a:pPr>
            <a:r>
              <a:rPr lang="cs-CZ" sz="1600" b="1" i="0" u="none" strike="noStrike" baseline="0" dirty="0">
                <a:latin typeface="Calibri" panose="020F0502020204030204" pitchFamily="34" charset="0"/>
              </a:rPr>
              <a:t>přerušované komprese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, aby se minimalizoval otok a podpořil krevní oběh, a to zejména u pacientů, </a:t>
            </a:r>
          </a:p>
          <a:p>
            <a:pPr marL="0" indent="0">
              <a:buNone/>
            </a:pPr>
            <a:r>
              <a:rPr lang="cs-CZ" sz="1600" b="0" i="0" u="none" strike="noStrike" baseline="0" dirty="0">
                <a:latin typeface="Calibri" panose="020F0502020204030204" pitchFamily="34" charset="0"/>
              </a:rPr>
              <a:t>kteří netolerují excentrický trénink kvůli bolesti (</a:t>
            </a:r>
            <a:r>
              <a:rPr lang="cs-CZ" sz="1600" b="0" i="0" u="none" strike="noStrike" baseline="0" dirty="0" err="1">
                <a:latin typeface="Calibri" panose="020F0502020204030204" pitchFamily="34" charset="0"/>
              </a:rPr>
              <a:t>Maffulli</a:t>
            </a:r>
            <a:r>
              <a:rPr lang="cs-CZ" sz="1600" b="0" i="0" u="none" strike="noStrike" baseline="0" dirty="0">
                <a:latin typeface="Calibri" panose="020F0502020204030204" pitchFamily="34" charset="0"/>
              </a:rPr>
              <a:t> et al., 2020). </a:t>
            </a:r>
            <a:endParaRPr lang="cs-CZ" sz="1600" dirty="0"/>
          </a:p>
          <a:p>
            <a:pPr marL="0" indent="0" algn="l">
              <a:buNone/>
            </a:pPr>
            <a:endParaRPr lang="cs-CZ" sz="2800" b="1" i="0" u="none" strike="noStrike" baseline="0" dirty="0">
              <a:solidFill>
                <a:srgbClr val="222222"/>
              </a:solidFill>
              <a:latin typeface="PTSerif-Regular"/>
            </a:endParaRPr>
          </a:p>
          <a:p>
            <a:pPr marL="0" indent="0" algn="l">
              <a:buNone/>
            </a:pPr>
            <a:endParaRPr lang="cs-CZ" sz="2800" dirty="0">
              <a:solidFill>
                <a:srgbClr val="222222"/>
              </a:solidFill>
              <a:latin typeface="PTSerif-Regular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FCE11F8-0C24-525B-0BF6-C2FF83C05C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37" t="63295" r="23839" b="5375"/>
          <a:stretch/>
        </p:blipFill>
        <p:spPr>
          <a:xfrm>
            <a:off x="2855924" y="4866010"/>
            <a:ext cx="4172180" cy="17487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43F7F07-9A85-676C-3403-B64D9AD8B5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500" t="24115" r="25238" b="44556"/>
          <a:stretch/>
        </p:blipFill>
        <p:spPr>
          <a:xfrm>
            <a:off x="8766630" y="4045857"/>
            <a:ext cx="2721428" cy="2777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6AA17D4-2EBC-5F13-146A-66E8D15E3E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310" t="24750" r="47548" b="4316"/>
          <a:stretch/>
        </p:blipFill>
        <p:spPr>
          <a:xfrm>
            <a:off x="8961564" y="493485"/>
            <a:ext cx="3230436" cy="313145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AE00F6C-BEC5-1280-52C2-0D7D9E473A6E}"/>
              </a:ext>
            </a:extLst>
          </p:cNvPr>
          <p:cNvSpPr txBox="1"/>
          <p:nvPr/>
        </p:nvSpPr>
        <p:spPr>
          <a:xfrm>
            <a:off x="1450926" y="467284"/>
            <a:ext cx="383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Ortotika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05324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prst u nohy, noha, žíla">
            <a:extLst>
              <a:ext uri="{FF2B5EF4-FFF2-40B4-BE49-F238E27FC236}">
                <a16:creationId xmlns:a16="http://schemas.microsoft.com/office/drawing/2014/main" id="{01A14DD1-D693-16BA-1C88-172CBCA27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94" y="1414969"/>
            <a:ext cx="7606095" cy="506565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E0484A1-7E40-2B3F-C56A-D59660DBCFF1}"/>
              </a:ext>
            </a:extLst>
          </p:cNvPr>
          <p:cNvSpPr txBox="1"/>
          <p:nvPr/>
        </p:nvSpPr>
        <p:spPr>
          <a:xfrm>
            <a:off x="1465942" y="551543"/>
            <a:ext cx="653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Plantární </a:t>
            </a:r>
            <a:r>
              <a:rPr lang="cs-CZ" sz="2800" dirty="0" err="1"/>
              <a:t>fasciitis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292150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7227C66-D4FF-7996-0E45-5E3FE166B4D7}"/>
              </a:ext>
            </a:extLst>
          </p:cNvPr>
          <p:cNvSpPr txBox="1"/>
          <p:nvPr/>
        </p:nvSpPr>
        <p:spPr>
          <a:xfrm>
            <a:off x="173840" y="1498428"/>
            <a:ext cx="11480799" cy="621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svůj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název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považována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spíše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degenerativní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než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primárně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zán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ě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tlivé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onemocnění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příčinou degenerace jsou pravděpodobně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repetitivní mikrotrhliny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plantární fascii které překračují reparační kapacity organismu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obecně se jedná o tzv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„</a:t>
            </a:r>
            <a:r>
              <a:rPr lang="cs-CZ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self-limiting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typická doba do zhojení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6-18 měsíců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často zdrojem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frustrace pacientů </a:t>
            </a:r>
            <a:r>
              <a:rPr lang="cs-CZ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ošetřujících lékařů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testováno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mnoho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terapeutických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modalit</a:t>
            </a:r>
            <a:r>
              <a:rPr lang="cs-CZ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ledování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teplé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obklady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aplikace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UZ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laseru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radiofrekvenční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vlny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ESWL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lok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plikace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kortikosteroidů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anestetik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perorální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NSA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imobilizace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speciálními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dlahami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individuální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obuv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fyzioterapie</a:t>
            </a: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žádné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léčebných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nebyl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publikován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“high level evidence” </a:t>
            </a:r>
            <a:r>
              <a:rPr lang="en-US" sz="18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efekt</a:t>
            </a:r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Wearing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S.C.,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Smeathers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J.E.,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Urry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S.R.,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Hennig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E.M.,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Hills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A.P.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pathomechanics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plantar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fasciitis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Sports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Med. 2006;36:585–611. </a:t>
            </a:r>
            <a:r>
              <a:rPr lang="cs-CZ" sz="1400" i="1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</a:t>
            </a:r>
            <a:r>
              <a:rPr lang="cs-CZ" sz="1400" i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10.2165/00007256-200636070-00004</a:t>
            </a:r>
            <a:endParaRPr lang="cs-CZ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b="0" i="0" u="none" strike="noStrike" baseline="0" dirty="0">
              <a:latin typeface="AdvPSA88A"/>
            </a:endParaRPr>
          </a:p>
        </p:txBody>
      </p:sp>
      <p:pic>
        <p:nvPicPr>
          <p:cNvPr id="3" name="Obrázek 2" descr="Obsah obrázku prst u nohy, osoba, naboso, Končetina&#10;&#10;Obsah vygenerovaný umělou inteligencí může být nesprávný.">
            <a:extLst>
              <a:ext uri="{FF2B5EF4-FFF2-40B4-BE49-F238E27FC236}">
                <a16:creationId xmlns:a16="http://schemas.microsoft.com/office/drawing/2014/main" id="{4CE482C0-01AB-5BC1-78C8-3E1189EE1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6" b="31618"/>
          <a:stretch/>
        </p:blipFill>
        <p:spPr>
          <a:xfrm>
            <a:off x="6385620" y="610989"/>
            <a:ext cx="5269019" cy="14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290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D1913FAA-30BC-EE70-43FC-795BD918565D}"/>
              </a:ext>
            </a:extLst>
          </p:cNvPr>
          <p:cNvSpPr txBox="1"/>
          <p:nvPr/>
        </p:nvSpPr>
        <p:spPr>
          <a:xfrm>
            <a:off x="290287" y="1180320"/>
            <a:ext cx="1030514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metaanalýza předchozích studií prokázala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ztluštění plantární fascie průměrně o 2,16 mm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oproti kontrolní skupině s tendencí dosahovat tloušťky fascie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přesahující 4 mm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marL="285750" indent="-285750">
              <a:buFontTx/>
              <a:buChar char="-"/>
            </a:pPr>
            <a:endParaRPr lang="cs-CZ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400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Rhim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HC,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Kwon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J, Park J,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Borg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-Stein J,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Tenforde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AS. A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Reviews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Epidemiology,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Treatment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Plantar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Fasciitis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Basel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). 2021 Nov 24;11(12):1287.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10.3390/life11121287. PMID: 34947818; PMCID: PMC8705263.</a:t>
            </a:r>
          </a:p>
          <a:p>
            <a:pPr marL="0" indent="0">
              <a:buNone/>
            </a:pPr>
            <a:endParaRPr lang="cs-CZ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Real-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sonoelastografie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u onemocnění šlach prokázala u pacientů se symptomatickou plantární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fasciitis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měkčí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aponeurosu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Sonoelastografie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prokázala změny i u symptomatických pacientů s normálním USG nálezem. </a:t>
            </a:r>
            <a:r>
              <a:rPr lang="cs-CZ" i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sz="1100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1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Fusini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F.,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Langella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F.,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Busilacchi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Tudisco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C., Gigante A.,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Massé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A.,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Bisicchia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S. Real-</a:t>
            </a:r>
          </a:p>
          <a:p>
            <a:pPr marL="0" indent="0">
              <a:buNone/>
            </a:pP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sonoelastography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Principles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clinical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tendon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disorders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A </a:t>
            </a:r>
          </a:p>
          <a:p>
            <a:pPr marL="0" indent="0">
              <a:buNone/>
            </a:pP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systematic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Muscles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Ligaments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Tendons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 J. 2017;7:467–477. </a:t>
            </a: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10.11138/</a:t>
            </a:r>
          </a:p>
          <a:p>
            <a:pPr marL="0" indent="0">
              <a:buNone/>
            </a:pPr>
            <a:r>
              <a:rPr lang="cs-CZ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mltj</a:t>
            </a:r>
            <a:r>
              <a:rPr lang="cs-CZ" sz="1400" i="1" dirty="0">
                <a:latin typeface="Calibri" panose="020F0502020204030204" pitchFamily="34" charset="0"/>
                <a:cs typeface="Calibri" panose="020F0502020204030204" pitchFamily="34" charset="0"/>
              </a:rPr>
              <a:t>/2017.7.3.467.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 descr="Obsah obrázku skica, kresba, Perokresba, klipart&#10;&#10;Obsah vygenerovaný umělou inteligencí může být nesprávný.">
            <a:extLst>
              <a:ext uri="{FF2B5EF4-FFF2-40B4-BE49-F238E27FC236}">
                <a16:creationId xmlns:a16="http://schemas.microsoft.com/office/drawing/2014/main" id="{583E4F33-C3C8-F75D-7E5C-652B46532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4109367"/>
            <a:ext cx="5573486" cy="26180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2DDEE73-E395-409F-8108-1A16D297994B}"/>
              </a:ext>
            </a:extLst>
          </p:cNvPr>
          <p:cNvSpPr txBox="1"/>
          <p:nvPr/>
        </p:nvSpPr>
        <p:spPr>
          <a:xfrm>
            <a:off x="1480458" y="718655"/>
            <a:ext cx="448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Anatomické změny</a:t>
            </a:r>
          </a:p>
        </p:txBody>
      </p:sp>
    </p:spTree>
    <p:extLst>
      <p:ext uri="{BB962C8B-B14F-4D97-AF65-F5344CB8AC3E}">
        <p14:creationId xmlns:p14="http://schemas.microsoft.com/office/powerpoint/2010/main" val="34034334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26F18B-5758-1AEF-61BF-F5D52BAB5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972" y="1146627"/>
            <a:ext cx="10515600" cy="396240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McMillan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a kol. zkoumal asociaci mezi plantární ostruhou patní kosti a plantární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fasciitis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 Metaanalýza 7 studií demonstrovala, že pacienti s PF měli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8x vyšší pravděpodobnost RTG změn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než kontrolní skupina.</a:t>
            </a:r>
          </a:p>
          <a:p>
            <a:pPr marL="0" indent="0">
              <a:buNone/>
            </a:pPr>
            <a:r>
              <a:rPr lang="cs-CZ" sz="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Tato asociace byla po vyloučení nezaslepených studií ještě vyšší (16x). Dle autorů však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nelze prokázat kauzální vztah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a k posouzení role plantární struhy ve vývoji plant.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fasciitis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je třeba další výzkum.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lékařský, Zobrazovací metoda v lékařství, radiografie, radiologie&#10;&#10;Obsah vygenerovaný umělou inteligencí může být nesprávný.">
            <a:extLst>
              <a:ext uri="{FF2B5EF4-FFF2-40B4-BE49-F238E27FC236}">
                <a16:creationId xmlns:a16="http://schemas.microsoft.com/office/drawing/2014/main" id="{7568DCC0-8657-514C-5B3F-8F1EFDE4E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13" b="10078"/>
          <a:stretch/>
        </p:blipFill>
        <p:spPr>
          <a:xfrm>
            <a:off x="6096000" y="2931885"/>
            <a:ext cx="4817023" cy="35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05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022C42-3208-4F36-1482-6814D336C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85" y="1072923"/>
            <a:ext cx="10515600" cy="5565876"/>
          </a:xfrm>
        </p:spPr>
        <p:txBody>
          <a:bodyPr/>
          <a:lstStyle/>
          <a:p>
            <a:pPr marL="0" indent="0">
              <a:buNone/>
            </a:pPr>
            <a:endParaRPr 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obstřik kortikoidem – injekční aplikace kortikoidů může snižovat zánětlivou odpověď, proliferaci fibroblastů a proteinů ECM, které zřejmě hrají roli v patogenezi plantární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fasciitidy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 kol. porovnávali obstřik kortikoidem pod UZ navigací a na základě palpace. Navigovaný obstřik měl lepší výsledky z hlediska VAS skóre, prahové hodnoty tlakové bolesti i tloušťky plantární fascie</a:t>
            </a:r>
          </a:p>
          <a:p>
            <a:pPr>
              <a:buFontTx/>
              <a:buChar char="-"/>
            </a:pP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Z.;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Xia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C.;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Yu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A.;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Qi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B.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Ultrasound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- versus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palpation-guided</a:t>
            </a:r>
            <a:r>
              <a:rPr lang="cs-CZ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corticosteroid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plantar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fasciitis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A meta-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ONE </a:t>
            </a:r>
            <a:r>
              <a:rPr lang="cs-CZ" sz="1600" b="1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2014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9, e92671.</a:t>
            </a:r>
          </a:p>
          <a:p>
            <a:pPr marL="0" indent="0" algn="l">
              <a:buNone/>
            </a:pPr>
            <a:endParaRPr lang="cs-CZ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F1D9FB8-1206-6880-BC55-63426B03A6D7}"/>
              </a:ext>
            </a:extLst>
          </p:cNvPr>
          <p:cNvSpPr txBox="1"/>
          <p:nvPr/>
        </p:nvSpPr>
        <p:spPr>
          <a:xfrm>
            <a:off x="1436914" y="549703"/>
            <a:ext cx="3686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Konzervativní léčba</a:t>
            </a:r>
          </a:p>
        </p:txBody>
      </p:sp>
      <p:pic>
        <p:nvPicPr>
          <p:cNvPr id="5" name="Obrázek 4" descr="Obsah obrázku osoba, hřebík, žíla, Maso&#10;&#10;Obsah vygenerovaný umělou inteligencí může být nesprávný.">
            <a:extLst>
              <a:ext uri="{FF2B5EF4-FFF2-40B4-BE49-F238E27FC236}">
                <a16:creationId xmlns:a16="http://schemas.microsoft.com/office/drawing/2014/main" id="{EA45054B-DE79-5A4D-82EA-9DB8A7968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914" y="3746260"/>
            <a:ext cx="3766458" cy="282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783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98C14-71C5-F151-D3A5-7620931C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58737"/>
            <a:ext cx="10515600" cy="1325563"/>
          </a:xfrm>
        </p:spPr>
        <p:txBody>
          <a:bodyPr/>
          <a:lstStyle/>
          <a:p>
            <a:r>
              <a:rPr lang="cs-CZ" dirty="0"/>
              <a:t>ESWT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76A2E-2507-BAB2-0E18-CDB6922C8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233713"/>
            <a:ext cx="11785600" cy="4239987"/>
          </a:xfrm>
        </p:spPr>
        <p:txBody>
          <a:bodyPr/>
          <a:lstStyle/>
          <a:p>
            <a:pPr marL="0" indent="0" algn="l">
              <a:buNone/>
            </a:pPr>
            <a:r>
              <a:rPr lang="cs-CZ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Vysoce intenzivní tlakové pulzy s trváním v délce mikrosekund mají vrcholové hodnoty tlaku 35-120 </a:t>
            </a:r>
            <a:r>
              <a:rPr lang="cs-CZ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MPa</a:t>
            </a: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Rázové vlny mohou způsobovat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superstimulaci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nervů a tkání, uvolňovat substance inhibující percepci bolesti, stimulovat nervové receptory a snižovat citlivost nervů a jejich konduktivitu, dále působí i změny v </a:t>
            </a:r>
            <a:r>
              <a:rPr lang="cs-CZ" sz="1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nociceptorech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buNone/>
            </a:pPr>
            <a:endParaRPr lang="cs-CZ" sz="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i="1" dirty="0" err="1">
                <a:solidFill>
                  <a:srgbClr val="000000"/>
                </a:solidFill>
                <a:latin typeface="CKAFH C+ Adv O T 863180fb"/>
              </a:rPr>
              <a:t>Shipeng</a:t>
            </a:r>
            <a:r>
              <a:rPr lang="en-US" sz="1400" i="1" dirty="0">
                <a:solidFill>
                  <a:srgbClr val="000000"/>
                </a:solidFill>
                <a:latin typeface="CKAFH C+ Adv O T 863180fb"/>
              </a:rPr>
              <a:t> Pan, Gang Liu, Zhiwen Wang, </a:t>
            </a:r>
            <a:r>
              <a:rPr lang="en-US" sz="1400" i="1" dirty="0" err="1">
                <a:solidFill>
                  <a:srgbClr val="000000"/>
                </a:solidFill>
                <a:latin typeface="CKAFH C+ Adv O T 863180fb"/>
              </a:rPr>
              <a:t>Xinpeng</a:t>
            </a:r>
            <a:r>
              <a:rPr lang="en-US" sz="1400" i="1" dirty="0">
                <a:solidFill>
                  <a:srgbClr val="000000"/>
                </a:solidFill>
                <a:latin typeface="CKAFH C+ Adv O T 863180fb"/>
              </a:rPr>
              <a:t> Chen. Comparative analysis of the ef</a:t>
            </a:r>
            <a:r>
              <a:rPr lang="en-US" sz="1400" i="1" dirty="0">
                <a:solidFill>
                  <a:srgbClr val="000000"/>
                </a:solidFill>
                <a:latin typeface="CKAPD F+ Adv O T 863180fb+fb"/>
              </a:rPr>
              <a:t>fi</a:t>
            </a:r>
            <a:r>
              <a:rPr lang="en-US" sz="1400" i="1" dirty="0">
                <a:solidFill>
                  <a:srgbClr val="000000"/>
                </a:solidFill>
                <a:latin typeface="CKAFH C+ Adv O T 863180fb"/>
              </a:rPr>
              <a:t>cacy of shock wave and closed therapy for heel pain. J </a:t>
            </a:r>
            <a:r>
              <a:rPr lang="en-US" sz="1400" i="1" dirty="0" err="1">
                <a:solidFill>
                  <a:srgbClr val="000000"/>
                </a:solidFill>
                <a:latin typeface="CKAFH C+ Adv O T 863180fb"/>
              </a:rPr>
              <a:t>Pract</a:t>
            </a:r>
            <a:r>
              <a:rPr lang="en-US" sz="1400" i="1" dirty="0">
                <a:solidFill>
                  <a:srgbClr val="000000"/>
                </a:solidFill>
                <a:latin typeface="CKAFH C+ Adv O T 863180fb"/>
              </a:rPr>
              <a:t> Med Tech 2017;24:307</a:t>
            </a:r>
            <a:r>
              <a:rPr lang="en-US" sz="1400" i="1" dirty="0">
                <a:solidFill>
                  <a:srgbClr val="000000"/>
                </a:solidFill>
                <a:latin typeface="CKCGN N+ Adv O T 863180fb+ 20"/>
              </a:rPr>
              <a:t>–</a:t>
            </a:r>
            <a:r>
              <a:rPr lang="en-US" sz="1400" i="1" dirty="0">
                <a:solidFill>
                  <a:srgbClr val="000000"/>
                </a:solidFill>
                <a:latin typeface="CKAFH C+ Adv O T 863180fb"/>
              </a:rPr>
              <a:t>8. </a:t>
            </a:r>
            <a:endParaRPr lang="cs-CZ" sz="1400" i="1" dirty="0"/>
          </a:p>
          <a:p>
            <a:pPr marL="0" indent="0" algn="l">
              <a:buNone/>
            </a:pP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klinické praxi se využívají dva typy ESWT:</a:t>
            </a:r>
          </a:p>
          <a:p>
            <a:pPr marL="0" indent="0" algn="l">
              <a:buNone/>
            </a:pP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fokusovaná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radiální</a:t>
            </a:r>
            <a:endParaRPr lang="cs-CZ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Fokusovaná ESWT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shromažďuje pulsy v cílové oblasti a má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 hlubší průnik než radiální – mechanismem účinku pulsů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hyperstimulační analgezie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stimulace </a:t>
            </a:r>
            <a:r>
              <a:rPr lang="cs-CZ" sz="1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neovaskularizace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 algn="l">
              <a:buNone/>
            </a:pP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syntézy kolagenu </a:t>
            </a:r>
            <a:r>
              <a:rPr lang="cs-CZ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degenerativní tkáni</a:t>
            </a:r>
          </a:p>
          <a:p>
            <a:pPr marL="0" indent="0" algn="l">
              <a:buNone/>
            </a:pPr>
            <a:endParaRPr lang="cs-CZ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 descr="Obsah obrázku osoba, Lékařské vybavení, lékařský, zdravotní péče">
            <a:extLst>
              <a:ext uri="{FF2B5EF4-FFF2-40B4-BE49-F238E27FC236}">
                <a16:creationId xmlns:a16="http://schemas.microsoft.com/office/drawing/2014/main" id="{B306D6A3-029E-A3BD-2DA2-588F4D0F1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62" y="3121071"/>
            <a:ext cx="5364438" cy="35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9406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9F0C34-54C5-F704-B827-34509D73C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29" y="1290637"/>
            <a:ext cx="6487885" cy="5712506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- léčba USG navigovanou </a:t>
            </a:r>
            <a:r>
              <a:rPr lang="cs-CZ" sz="2400" b="1" dirty="0"/>
              <a:t>radiofrekvenční ablací kalk. větve n. </a:t>
            </a:r>
            <a:r>
              <a:rPr lang="cs-CZ" sz="2400" b="1" dirty="0" err="1"/>
              <a:t>calcanearis</a:t>
            </a:r>
            <a:r>
              <a:rPr lang="cs-CZ" sz="2400" b="1" dirty="0"/>
              <a:t> </a:t>
            </a:r>
            <a:r>
              <a:rPr lang="cs-CZ" sz="2400" b="1" dirty="0" err="1"/>
              <a:t>inf</a:t>
            </a:r>
            <a:r>
              <a:rPr lang="cs-CZ" sz="2400" b="1" dirty="0"/>
              <a:t>.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r>
              <a:rPr lang="cs-CZ" sz="1400" i="1" dirty="0" err="1"/>
              <a:t>Erken</a:t>
            </a:r>
            <a:r>
              <a:rPr lang="cs-CZ" sz="1400" i="1" dirty="0"/>
              <a:t> HY, </a:t>
            </a:r>
            <a:r>
              <a:rPr lang="cs-CZ" sz="1400" i="1" dirty="0" err="1"/>
              <a:t>Ayanoglu</a:t>
            </a:r>
            <a:r>
              <a:rPr lang="cs-CZ" sz="1400" i="1" dirty="0"/>
              <a:t> S, </a:t>
            </a:r>
            <a:r>
              <a:rPr lang="cs-CZ" sz="1400" i="1" dirty="0" err="1"/>
              <a:t>Akmaz</a:t>
            </a:r>
            <a:r>
              <a:rPr lang="cs-CZ" sz="1400" i="1" dirty="0"/>
              <a:t> I, </a:t>
            </a:r>
            <a:r>
              <a:rPr lang="cs-CZ" sz="1400" i="1" dirty="0" err="1"/>
              <a:t>Erler</a:t>
            </a:r>
            <a:r>
              <a:rPr lang="cs-CZ" sz="1400" i="1" dirty="0"/>
              <a:t> K, </a:t>
            </a:r>
            <a:r>
              <a:rPr lang="cs-CZ" sz="1400" i="1" dirty="0" err="1"/>
              <a:t>Kiral</a:t>
            </a:r>
            <a:r>
              <a:rPr lang="cs-CZ" sz="1400" i="1" dirty="0"/>
              <a:t> A. </a:t>
            </a:r>
            <a:r>
              <a:rPr lang="cs-CZ" sz="1400" i="1" dirty="0" err="1"/>
              <a:t>Prospective</a:t>
            </a:r>
            <a:r>
              <a:rPr lang="cs-CZ" sz="1400" i="1" dirty="0"/>
              <a:t> study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percutaneous</a:t>
            </a:r>
            <a:r>
              <a:rPr lang="cs-CZ" sz="1400" i="1" dirty="0"/>
              <a:t> </a:t>
            </a:r>
            <a:r>
              <a:rPr lang="cs-CZ" sz="1400" i="1" dirty="0" err="1"/>
              <a:t>radiofrequency</a:t>
            </a:r>
            <a:r>
              <a:rPr lang="cs-CZ" sz="1400" i="1" dirty="0"/>
              <a:t> nerve </a:t>
            </a:r>
            <a:r>
              <a:rPr lang="cs-CZ" sz="1400" i="1" dirty="0" err="1"/>
              <a:t>ablation</a:t>
            </a:r>
            <a:r>
              <a:rPr lang="cs-CZ" sz="1400" i="1" dirty="0"/>
              <a:t> </a:t>
            </a:r>
            <a:r>
              <a:rPr lang="cs-CZ" sz="1400" i="1" dirty="0" err="1"/>
              <a:t>for</a:t>
            </a:r>
            <a:r>
              <a:rPr lang="cs-CZ" sz="1400" i="1" dirty="0"/>
              <a:t> </a:t>
            </a:r>
            <a:r>
              <a:rPr lang="cs-CZ" sz="1400" i="1" dirty="0" err="1"/>
              <a:t>chronic</a:t>
            </a:r>
            <a:r>
              <a:rPr lang="cs-CZ" sz="1400" i="1" dirty="0"/>
              <a:t> </a:t>
            </a:r>
            <a:r>
              <a:rPr lang="cs-CZ" sz="1400" i="1" dirty="0" err="1"/>
              <a:t>plantar</a:t>
            </a:r>
            <a:r>
              <a:rPr lang="cs-CZ" sz="1400" i="1" dirty="0"/>
              <a:t> </a:t>
            </a:r>
            <a:r>
              <a:rPr lang="cs-CZ" sz="1400" i="1" dirty="0" err="1"/>
              <a:t>fasciitis</a:t>
            </a:r>
            <a:r>
              <a:rPr lang="cs-CZ" sz="1400" i="1" dirty="0"/>
              <a:t>. </a:t>
            </a:r>
            <a:r>
              <a:rPr lang="cs-CZ" sz="1400" i="1" dirty="0" err="1"/>
              <a:t>Foot</a:t>
            </a:r>
            <a:r>
              <a:rPr lang="cs-CZ" sz="1400" i="1" dirty="0"/>
              <a:t> </a:t>
            </a:r>
            <a:r>
              <a:rPr lang="cs-CZ" sz="1400" i="1" dirty="0" err="1"/>
              <a:t>Ankle</a:t>
            </a:r>
            <a:r>
              <a:rPr lang="cs-CZ" sz="1400" i="1" dirty="0"/>
              <a:t> </a:t>
            </a:r>
            <a:r>
              <a:rPr lang="cs-CZ" sz="1400" i="1" dirty="0" err="1"/>
              <a:t>Int</a:t>
            </a:r>
            <a:r>
              <a:rPr lang="cs-CZ" sz="1400" i="1" dirty="0"/>
              <a:t>. 2014 Feb;35(2):95-103. </a:t>
            </a:r>
            <a:r>
              <a:rPr lang="cs-CZ" sz="1400" i="1" dirty="0" err="1"/>
              <a:t>doi</a:t>
            </a:r>
            <a:r>
              <a:rPr lang="cs-CZ" sz="1400" i="1" dirty="0"/>
              <a:t>: 10.1177/1071100713509803. </a:t>
            </a:r>
            <a:r>
              <a:rPr lang="cs-CZ" sz="1400" i="1" dirty="0" err="1"/>
              <a:t>Epub</a:t>
            </a:r>
            <a:r>
              <a:rPr lang="cs-CZ" sz="1400" i="1" dirty="0"/>
              <a:t> 2013 </a:t>
            </a:r>
            <a:r>
              <a:rPr lang="cs-CZ" sz="1400" i="1" dirty="0" err="1"/>
              <a:t>Oct</a:t>
            </a:r>
            <a:r>
              <a:rPr lang="cs-CZ" sz="1400" i="1" dirty="0"/>
              <a:t> 28. PMID: 24165571.</a:t>
            </a:r>
          </a:p>
          <a:p>
            <a:endParaRPr lang="cs-CZ" b="1" i="1" dirty="0"/>
          </a:p>
          <a:p>
            <a:r>
              <a:rPr lang="cs-CZ" sz="1400" i="1" dirty="0" err="1"/>
              <a:t>Kurtoglu</a:t>
            </a:r>
            <a:r>
              <a:rPr lang="cs-CZ" sz="1400" i="1" dirty="0"/>
              <a:t> A, </a:t>
            </a:r>
            <a:r>
              <a:rPr lang="cs-CZ" sz="1400" i="1" dirty="0" err="1"/>
              <a:t>Kochai</a:t>
            </a:r>
            <a:r>
              <a:rPr lang="cs-CZ" sz="1400" i="1" dirty="0"/>
              <a:t> A, </a:t>
            </a:r>
            <a:r>
              <a:rPr lang="cs-CZ" sz="1400" i="1" dirty="0" err="1"/>
              <a:t>Inanmaz</a:t>
            </a:r>
            <a:r>
              <a:rPr lang="cs-CZ" sz="1400" i="1" dirty="0"/>
              <a:t> ME, </a:t>
            </a:r>
            <a:r>
              <a:rPr lang="cs-CZ" sz="1400" i="1" dirty="0" err="1"/>
              <a:t>Sukur</a:t>
            </a:r>
            <a:r>
              <a:rPr lang="cs-CZ" sz="1400" i="1" dirty="0"/>
              <a:t> E, </a:t>
            </a:r>
            <a:r>
              <a:rPr lang="cs-CZ" sz="1400" i="1" dirty="0" err="1"/>
              <a:t>Keskin</a:t>
            </a:r>
            <a:r>
              <a:rPr lang="cs-CZ" sz="1400" i="1" dirty="0"/>
              <a:t> D, </a:t>
            </a:r>
            <a:r>
              <a:rPr lang="cs-CZ" sz="1400" i="1" dirty="0" err="1"/>
              <a:t>Türker</a:t>
            </a:r>
            <a:r>
              <a:rPr lang="cs-CZ" sz="1400" i="1" dirty="0"/>
              <a:t> M, Sen Z, </a:t>
            </a:r>
            <a:r>
              <a:rPr lang="cs-CZ" sz="1400" i="1" dirty="0" err="1"/>
              <a:t>Daldal</a:t>
            </a:r>
            <a:r>
              <a:rPr lang="cs-CZ" sz="1400" i="1" dirty="0"/>
              <a:t> I, </a:t>
            </a:r>
            <a:r>
              <a:rPr lang="cs-CZ" sz="1400" i="1" dirty="0" err="1"/>
              <a:t>Avan</a:t>
            </a:r>
            <a:r>
              <a:rPr lang="cs-CZ" sz="1400" i="1" dirty="0"/>
              <a:t> LY. </a:t>
            </a:r>
            <a:r>
              <a:rPr lang="cs-CZ" sz="1400" i="1" dirty="0" err="1"/>
              <a:t>Effectiveness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radiofrequency</a:t>
            </a:r>
            <a:r>
              <a:rPr lang="cs-CZ" sz="1400" i="1" dirty="0"/>
              <a:t> </a:t>
            </a:r>
            <a:r>
              <a:rPr lang="cs-CZ" sz="1400" i="1" dirty="0" err="1"/>
              <a:t>ablation</a:t>
            </a:r>
            <a:r>
              <a:rPr lang="cs-CZ" sz="1400" i="1" dirty="0"/>
              <a:t> </a:t>
            </a:r>
            <a:r>
              <a:rPr lang="cs-CZ" sz="1400" i="1" dirty="0" err="1"/>
              <a:t>for</a:t>
            </a:r>
            <a:r>
              <a:rPr lang="cs-CZ" sz="1400" i="1" dirty="0"/>
              <a:t> </a:t>
            </a:r>
            <a:r>
              <a:rPr lang="cs-CZ" sz="1400" i="1" dirty="0" err="1"/>
              <a:t>treatment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plantar</a:t>
            </a:r>
            <a:r>
              <a:rPr lang="cs-CZ" sz="1400" i="1" dirty="0"/>
              <a:t> </a:t>
            </a:r>
            <a:r>
              <a:rPr lang="cs-CZ" sz="1400" i="1" dirty="0" err="1"/>
              <a:t>fasciitis</a:t>
            </a:r>
            <a:r>
              <a:rPr lang="cs-CZ" sz="1400" i="1" dirty="0"/>
              <a:t>. </a:t>
            </a:r>
            <a:r>
              <a:rPr lang="cs-CZ" sz="1400" i="1" dirty="0" err="1"/>
              <a:t>Medicine</a:t>
            </a:r>
            <a:r>
              <a:rPr lang="cs-CZ" sz="1400" i="1" dirty="0"/>
              <a:t> (Baltimore). 2022 Mar 25;101(12):e29142. </a:t>
            </a:r>
            <a:r>
              <a:rPr lang="cs-CZ" sz="1400" i="1" dirty="0" err="1"/>
              <a:t>doi</a:t>
            </a:r>
            <a:r>
              <a:rPr lang="cs-CZ" sz="1400" i="1" dirty="0"/>
              <a:t>: 10.1097/MD.0000000000029142. PMID: 35357356; PMCID: PMC11319323.</a:t>
            </a:r>
            <a:endParaRPr lang="cs-CZ" sz="1400" b="1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interiér, osoba, oranžová">
            <a:extLst>
              <a:ext uri="{FF2B5EF4-FFF2-40B4-BE49-F238E27FC236}">
                <a16:creationId xmlns:a16="http://schemas.microsoft.com/office/drawing/2014/main" id="{5185CF8F-C6EB-8742-EEEC-796AE55D6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48" y="1748519"/>
            <a:ext cx="4243323" cy="44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52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venku, mlha, skupina, lidé&#10;&#10;Obsah vygenerovaný umělou inteligencí může být nesprávný.">
            <a:extLst>
              <a:ext uri="{FF2B5EF4-FFF2-40B4-BE49-F238E27FC236}">
                <a16:creationId xmlns:a16="http://schemas.microsoft.com/office/drawing/2014/main" id="{62367962-0E8A-F40B-E431-7684377CC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9" y="535819"/>
            <a:ext cx="8679543" cy="57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4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3F82A9-E3E5-8AEB-45FB-E52D11CB6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219201"/>
            <a:ext cx="10515600" cy="5959249"/>
          </a:xfrm>
        </p:spPr>
        <p:txBody>
          <a:bodyPr/>
          <a:lstStyle/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Od 60. let se za hlavní mechanismus účinku považovalo navození tkáňové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acidosy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a následná dlouhotrvající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alkalosa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Novější experimenty ukazují, že nízké dávky radiace mohou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modulovat širokou škálu zánětlivých procesů 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a buněčných komponent jako buňky endotelu a </a:t>
            </a:r>
            <a:r>
              <a:rPr lang="cs-CZ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mononukleáry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 nebo PMN, stejně jako makrofágy. </a:t>
            </a: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Dochází ke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snížené adhezi leukocytů k endotelu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, je navozena apoptóza leukocytů i endotelových buněk a 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snižuje se aktivita oxidázy-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syntetázy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(NOS)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. Dále je stimulována indukce cytokinů inhibujících zánětlivé procesy jako TGF-</a:t>
            </a:r>
            <a:r>
              <a:rPr lang="el-GR" sz="180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cs-CZ" sz="18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endParaRPr lang="cs-CZ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de-DE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öd</a:t>
            </a:r>
            <a:r>
              <a:rPr lang="de-DE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r>
              <a:rPr lang="de-DE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F, Keilholz L, Herrmann M, et al. Radiobiological </a:t>
            </a:r>
            <a:r>
              <a:rPr lang="de-DE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mechanisms</a:t>
            </a:r>
            <a:r>
              <a:rPr lang="cs-CZ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 inflammatory diseases of low-dose radiation therapy. Int J </a:t>
            </a:r>
            <a:r>
              <a:rPr lang="en-US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Radiat</a:t>
            </a:r>
            <a:r>
              <a:rPr lang="cs-CZ" sz="1600" i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16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Biol</a:t>
            </a:r>
            <a:r>
              <a:rPr lang="cs-CZ" sz="16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2007;83:357-366.</a:t>
            </a:r>
            <a:endParaRPr lang="cs-CZ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28C4656-D522-4FEE-308B-887411CF5BCC}"/>
              </a:ext>
            </a:extLst>
          </p:cNvPr>
          <p:cNvSpPr txBox="1"/>
          <p:nvPr/>
        </p:nvSpPr>
        <p:spPr>
          <a:xfrm>
            <a:off x="1524000" y="488055"/>
            <a:ext cx="7866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Ozáření nízkou protizánětlivou dávkou RTG</a:t>
            </a:r>
          </a:p>
          <a:p>
            <a:endParaRPr lang="cs-CZ" dirty="0"/>
          </a:p>
        </p:txBody>
      </p:sp>
      <p:pic>
        <p:nvPicPr>
          <p:cNvPr id="5" name="Obrázek 4" descr="Obsah obrázku Zobrazovací metoda v lékařství, snímek obrazovky, radiologie, rentgenový snímek&#10;&#10;Obsah vygenerovaný umělou inteligencí může být nesprávný.">
            <a:extLst>
              <a:ext uri="{FF2B5EF4-FFF2-40B4-BE49-F238E27FC236}">
                <a16:creationId xmlns:a16="http://schemas.microsoft.com/office/drawing/2014/main" id="{8C4BAC48-6543-81C4-724D-352ABF014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18" y="4352259"/>
            <a:ext cx="7052582" cy="25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31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D7D0F5-B620-8C33-E858-6329369AB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240" y="464457"/>
            <a:ext cx="10515600" cy="5668963"/>
          </a:xfrm>
        </p:spPr>
        <p:txBody>
          <a:bodyPr/>
          <a:lstStyle/>
          <a:p>
            <a:pPr marL="0" indent="0">
              <a:buNone/>
            </a:pPr>
            <a:endParaRPr lang="cs-CZ" sz="1100" dirty="0"/>
          </a:p>
          <a:p>
            <a:pPr marL="0" indent="0">
              <a:buNone/>
            </a:pPr>
            <a:r>
              <a:rPr lang="cs-CZ" dirty="0"/>
              <a:t>Nejčastěji 2 aplikační režimy:</a:t>
            </a:r>
          </a:p>
          <a:p>
            <a:pPr marL="0" indent="0">
              <a:buNone/>
            </a:pPr>
            <a:r>
              <a:rPr lang="cs-CZ" dirty="0"/>
              <a:t>    1 </a:t>
            </a:r>
            <a:r>
              <a:rPr lang="cs-CZ" dirty="0" err="1"/>
              <a:t>Gy</a:t>
            </a:r>
            <a:r>
              <a:rPr lang="cs-CZ" dirty="0"/>
              <a:t> x 6 aplikací</a:t>
            </a:r>
          </a:p>
          <a:p>
            <a:pPr marL="0" indent="0">
              <a:buNone/>
            </a:pPr>
            <a:r>
              <a:rPr lang="cs-CZ" dirty="0"/>
              <a:t>0,5 </a:t>
            </a:r>
            <a:r>
              <a:rPr lang="cs-CZ" dirty="0" err="1"/>
              <a:t>Gy</a:t>
            </a:r>
            <a:r>
              <a:rPr lang="cs-CZ" dirty="0"/>
              <a:t> x 12 aplikací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FE0248-FBF8-4767-526F-2049C4625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60" y="2704013"/>
            <a:ext cx="705861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Prokein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Holtmann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Hautmann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MG,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Rösler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HP,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Graeber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Dzierma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Ruebe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Fleckenstein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J,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Niewald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M.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Radiotherapy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painful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heel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spur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fractionation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regimens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randomized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multicenter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trial after48 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weeks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-up.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Strahlenther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Onkol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2017 Jun;193(6):483-490.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cs-CZ" altLang="cs-CZ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10.1007/s00066-017-1116-y.</a:t>
            </a:r>
            <a:r>
              <a:rPr kumimoji="0" lang="cs-CZ" altLang="cs-CZ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760B49B-E4F4-2111-F6C1-B4767EDFE5E3}"/>
              </a:ext>
            </a:extLst>
          </p:cNvPr>
          <p:cNvSpPr txBox="1"/>
          <p:nvPr/>
        </p:nvSpPr>
        <p:spPr>
          <a:xfrm>
            <a:off x="329160" y="3918855"/>
            <a:ext cx="1072968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neprokázán benefit ve vyšší dávce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 v souladu s principem ALARA upravena doporučení na 6x 0,5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 v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lab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podmínkách dávka 0,5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vykazovala nejlepší protizánětlivý efekt</a:t>
            </a:r>
          </a:p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- prokázáno, že část pacientů s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nedost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. efektem může mít benefit z opak. ozáření po 12 týdnech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Hautmann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MG,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Neumaier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U,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Kolbl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(2014) Re-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irradiation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4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painful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heel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spur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syndrome.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Retrospective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101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heels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Strahlenther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4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Onkol</a:t>
            </a:r>
            <a:r>
              <a:rPr lang="cs-CZ" sz="1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190(3):</a:t>
            </a:r>
            <a:r>
              <a:rPr lang="cs-CZ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298–303. doi:10.1007/s00066-013-0462-7</a:t>
            </a:r>
          </a:p>
          <a:p>
            <a:pPr algn="l"/>
            <a:endParaRPr lang="cs-CZ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cs-CZ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hlavní analgetický efekt nastupuje v prvních 12 týdnech, ale částečné zlepšování až do 48 týdnů po ozáření</a:t>
            </a:r>
            <a:endParaRPr lang="cs-CZ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4" name="Obrázek 3" descr="Obsah obrázku osoba, Lékařské vybavení, interiér, stroj/přístroj&#10;&#10;Obsah vygenerovaný umělou inteligencí může být nesprávný.">
            <a:extLst>
              <a:ext uri="{FF2B5EF4-FFF2-40B4-BE49-F238E27FC236}">
                <a16:creationId xmlns:a16="http://schemas.microsoft.com/office/drawing/2014/main" id="{0B44F8C5-DAB3-6C68-4F41-EA069ED9E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944" y="1058502"/>
            <a:ext cx="4247896" cy="28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254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23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B641F24-1AB7-D387-8140-C6D48D391A31}"/>
              </a:ext>
            </a:extLst>
          </p:cNvPr>
          <p:cNvSpPr txBox="1"/>
          <p:nvPr/>
        </p:nvSpPr>
        <p:spPr>
          <a:xfrm>
            <a:off x="344713" y="186766"/>
            <a:ext cx="11063515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Randomized</a:t>
            </a:r>
            <a:r>
              <a:rPr lang="cs-CZ" b="1" i="1" dirty="0"/>
              <a:t>, </a:t>
            </a:r>
            <a:r>
              <a:rPr lang="cs-CZ" b="1" i="1" dirty="0" err="1"/>
              <a:t>Multicenter</a:t>
            </a:r>
            <a:r>
              <a:rPr lang="cs-CZ" b="1" i="1" dirty="0"/>
              <a:t> Trial on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Effect</a:t>
            </a:r>
            <a:r>
              <a:rPr lang="cs-CZ" b="1" i="1" dirty="0"/>
              <a:t> </a:t>
            </a:r>
            <a:r>
              <a:rPr lang="cs-CZ" b="1" i="1" dirty="0" err="1"/>
              <a:t>of</a:t>
            </a:r>
            <a:r>
              <a:rPr lang="cs-CZ" b="1" i="1" dirty="0"/>
              <a:t> </a:t>
            </a:r>
            <a:r>
              <a:rPr lang="cs-CZ" b="1" i="1" dirty="0" err="1"/>
              <a:t>Radiation</a:t>
            </a:r>
            <a:r>
              <a:rPr lang="cs-CZ" b="1" i="1" dirty="0"/>
              <a:t> </a:t>
            </a:r>
            <a:r>
              <a:rPr lang="cs-CZ" b="1" i="1" dirty="0" err="1"/>
              <a:t>Therapy</a:t>
            </a:r>
            <a:r>
              <a:rPr lang="cs-CZ" b="1" i="1" dirty="0"/>
              <a:t> on </a:t>
            </a:r>
            <a:r>
              <a:rPr lang="cs-CZ" b="1" i="1" dirty="0" err="1"/>
              <a:t>Plantar</a:t>
            </a:r>
            <a:r>
              <a:rPr lang="cs-CZ" b="1" i="1" dirty="0"/>
              <a:t> </a:t>
            </a:r>
            <a:r>
              <a:rPr lang="cs-CZ" b="1" i="1" dirty="0" err="1"/>
              <a:t>Fasciitis</a:t>
            </a:r>
            <a:r>
              <a:rPr lang="cs-CZ" b="1" i="1" dirty="0"/>
              <a:t> (</a:t>
            </a:r>
            <a:r>
              <a:rPr lang="cs-CZ" b="1" i="1" dirty="0" err="1"/>
              <a:t>Painful</a:t>
            </a:r>
            <a:r>
              <a:rPr lang="cs-CZ" b="1" i="1" dirty="0"/>
              <a:t> </a:t>
            </a:r>
            <a:r>
              <a:rPr lang="cs-CZ" b="1" i="1" dirty="0" err="1"/>
              <a:t>Heel</a:t>
            </a:r>
            <a:r>
              <a:rPr lang="cs-CZ" b="1" i="1" dirty="0"/>
              <a:t> </a:t>
            </a:r>
            <a:r>
              <a:rPr lang="cs-CZ" b="1" i="1" dirty="0" err="1"/>
              <a:t>Spur</a:t>
            </a:r>
            <a:r>
              <a:rPr lang="cs-CZ" b="1" i="1" dirty="0"/>
              <a:t>) </a:t>
            </a:r>
            <a:r>
              <a:rPr lang="cs-CZ" b="1" i="1" dirty="0" err="1"/>
              <a:t>Comparing</a:t>
            </a:r>
            <a:r>
              <a:rPr lang="cs-CZ" b="1" i="1" dirty="0"/>
              <a:t> a Standard Dose </a:t>
            </a:r>
            <a:r>
              <a:rPr lang="cs-CZ" b="1" i="1" dirty="0" err="1"/>
              <a:t>With</a:t>
            </a:r>
            <a:r>
              <a:rPr lang="cs-CZ" b="1" i="1" dirty="0"/>
              <a:t> a Very </a:t>
            </a:r>
            <a:r>
              <a:rPr lang="cs-CZ" b="1" i="1" dirty="0" err="1"/>
              <a:t>Low</a:t>
            </a:r>
            <a:r>
              <a:rPr lang="cs-CZ" b="1" i="1" dirty="0"/>
              <a:t> Dose: </a:t>
            </a:r>
            <a:r>
              <a:rPr lang="cs-CZ" b="1" i="1" dirty="0" err="1"/>
              <a:t>Mature</a:t>
            </a:r>
            <a:r>
              <a:rPr lang="cs-CZ" b="1" i="1" dirty="0"/>
              <a:t> </a:t>
            </a:r>
            <a:r>
              <a:rPr lang="cs-CZ" b="1" i="1" dirty="0" err="1"/>
              <a:t>Results</a:t>
            </a:r>
            <a:r>
              <a:rPr lang="cs-CZ" b="1" i="1" dirty="0"/>
              <a:t> </a:t>
            </a:r>
            <a:r>
              <a:rPr lang="cs-CZ" b="1" i="1" dirty="0" err="1"/>
              <a:t>After</a:t>
            </a:r>
            <a:r>
              <a:rPr lang="cs-CZ" b="1" i="1" dirty="0"/>
              <a:t> 12 </a:t>
            </a:r>
            <a:r>
              <a:rPr lang="cs-CZ" b="1" i="1" dirty="0" err="1"/>
              <a:t>Months</a:t>
            </a:r>
            <a:r>
              <a:rPr lang="cs-CZ" b="1" i="1" dirty="0"/>
              <a:t>' </a:t>
            </a:r>
            <a:r>
              <a:rPr lang="cs-CZ" b="1" i="1" dirty="0" err="1"/>
              <a:t>Follow</a:t>
            </a:r>
            <a:r>
              <a:rPr lang="cs-CZ" b="1" i="1" dirty="0"/>
              <a:t>-Up</a:t>
            </a:r>
          </a:p>
          <a:p>
            <a:r>
              <a:rPr lang="cs-CZ" i="1" dirty="0" err="1"/>
              <a:t>Niewald</a:t>
            </a:r>
            <a:r>
              <a:rPr lang="cs-CZ" i="1" dirty="0"/>
              <a:t>, Marcus et al.  International </a:t>
            </a:r>
            <a:r>
              <a:rPr lang="cs-CZ" i="1" dirty="0" err="1"/>
              <a:t>Journal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Radiation</a:t>
            </a:r>
            <a:r>
              <a:rPr lang="cs-CZ" i="1" dirty="0"/>
              <a:t> </a:t>
            </a:r>
            <a:r>
              <a:rPr lang="cs-CZ" i="1" dirty="0" err="1"/>
              <a:t>Oncology</a:t>
            </a:r>
            <a:r>
              <a:rPr lang="cs-CZ" i="1" dirty="0"/>
              <a:t>, Biology, </a:t>
            </a:r>
            <a:r>
              <a:rPr lang="cs-CZ" i="1" dirty="0" err="1"/>
              <a:t>Physics</a:t>
            </a:r>
            <a:r>
              <a:rPr lang="cs-CZ" i="1" dirty="0"/>
              <a:t>, </a:t>
            </a:r>
            <a:r>
              <a:rPr lang="cs-CZ" i="1" dirty="0" err="1"/>
              <a:t>Volume</a:t>
            </a:r>
            <a:r>
              <a:rPr lang="cs-CZ" i="1" dirty="0"/>
              <a:t> 84, </a:t>
            </a:r>
            <a:r>
              <a:rPr lang="cs-CZ" i="1" dirty="0" err="1"/>
              <a:t>Issue</a:t>
            </a:r>
            <a:r>
              <a:rPr lang="cs-CZ" i="1" dirty="0"/>
              <a:t> 4, e455 - e462</a:t>
            </a:r>
          </a:p>
          <a:p>
            <a:pPr>
              <a:buFont typeface="+mj-lt"/>
              <a:buAutoNum type="arabicPeriod"/>
            </a:pPr>
            <a:endParaRPr lang="cs-CZ" i="1" dirty="0"/>
          </a:p>
          <a:p>
            <a:pPr marL="285750" indent="-285750">
              <a:buFontTx/>
              <a:buChar char="-"/>
            </a:pPr>
            <a:r>
              <a:rPr lang="cs-CZ" dirty="0"/>
              <a:t>porovnání dávky 6x 1 </a:t>
            </a:r>
            <a:r>
              <a:rPr lang="cs-CZ" dirty="0" err="1"/>
              <a:t>Gy</a:t>
            </a:r>
            <a:r>
              <a:rPr lang="cs-CZ" dirty="0"/>
              <a:t> vs. 6x 0,1 </a:t>
            </a:r>
            <a:r>
              <a:rPr lang="cs-CZ" dirty="0" err="1"/>
              <a:t>Gy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b="1" dirty="0"/>
              <a:t>chronické stadium onemocnění </a:t>
            </a:r>
            <a:r>
              <a:rPr lang="cs-CZ" dirty="0"/>
              <a:t>(symptomy více než 6 měsíců) + </a:t>
            </a:r>
            <a:r>
              <a:rPr lang="cs-CZ" b="1" dirty="0"/>
              <a:t>ostruha</a:t>
            </a:r>
            <a:r>
              <a:rPr lang="cs-CZ" dirty="0"/>
              <a:t> patní kosti prokázaná </a:t>
            </a:r>
            <a:r>
              <a:rPr lang="cs-CZ" b="1" dirty="0"/>
              <a:t>na RTG</a:t>
            </a:r>
          </a:p>
          <a:p>
            <a:pPr marL="285750" indent="-285750">
              <a:buFontTx/>
              <a:buChar char="-"/>
            </a:pPr>
            <a:r>
              <a:rPr lang="cs-CZ" dirty="0"/>
              <a:t>signifikantně lepší výsledky u skupiny pacientů se „standardní“ dávkou</a:t>
            </a:r>
          </a:p>
          <a:p>
            <a:pPr marL="285750" indent="-285750">
              <a:buFontTx/>
              <a:buChar char="-"/>
            </a:pPr>
            <a:r>
              <a:rPr lang="cs-CZ" dirty="0"/>
              <a:t>všem pacientům s neuspokojivým výsledkem po 3 měsících nabídnuto druhé ozáření </a:t>
            </a:r>
          </a:p>
          <a:p>
            <a:pPr marL="285750" indent="-285750">
              <a:buFontTx/>
              <a:buChar char="-"/>
            </a:pPr>
            <a:r>
              <a:rPr lang="cs-CZ" dirty="0"/>
              <a:t>Skupina pacientů původně ozářená nízkou dávkou s neuspokojivým výsledkem, která byla ozářená podruhé standardní dávkou měla srovnatelné výsledky jako standardně ozářený skupina s původně dobrým výsledkem -</a:t>
            </a:r>
            <a:r>
              <a:rPr lang="en-GB" dirty="0"/>
              <a:t>&gt; </a:t>
            </a:r>
            <a:r>
              <a:rPr lang="en-GB" b="1" dirty="0" err="1"/>
              <a:t>sekund</a:t>
            </a:r>
            <a:r>
              <a:rPr lang="cs-CZ" b="1" dirty="0" err="1"/>
              <a:t>ární</a:t>
            </a:r>
            <a:r>
              <a:rPr lang="cs-CZ" b="1" dirty="0"/>
              <a:t> ozáření </a:t>
            </a:r>
            <a:r>
              <a:rPr lang="cs-CZ" dirty="0"/>
              <a:t>jako „</a:t>
            </a:r>
            <a:r>
              <a:rPr lang="cs-CZ" b="1" dirty="0" err="1"/>
              <a:t>salvage</a:t>
            </a:r>
            <a:r>
              <a:rPr lang="cs-CZ" b="1" dirty="0"/>
              <a:t> </a:t>
            </a:r>
            <a:r>
              <a:rPr lang="cs-CZ" b="1" dirty="0" err="1"/>
              <a:t>procedure</a:t>
            </a:r>
            <a:r>
              <a:rPr lang="cs-CZ" dirty="0"/>
              <a:t>“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efekt zhruba u 60% pacientů (58-72% v dalších studiích***)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u pacientů, kde se dostavil efekt ve 3 měsících, trval i v 1 roce po ozáření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algn="l"/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*** </a:t>
            </a:r>
            <a:r>
              <a:rPr lang="cs-CZ" sz="14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Seegenschmiedt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MH, </a:t>
            </a:r>
            <a:r>
              <a:rPr lang="cs-CZ" sz="14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Keilholz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L, </a:t>
            </a:r>
            <a:r>
              <a:rPr lang="cs-CZ" sz="14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Katalinic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A, et al. </a:t>
            </a:r>
            <a:r>
              <a:rPr lang="cs-CZ" sz="14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Heel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spur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therapy for refractory </a:t>
            </a:r>
            <a:endParaRPr lang="cs-CZ" sz="1400" b="0" i="1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pain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results with three treatment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14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concepts</a:t>
            </a:r>
            <a:r>
              <a:rPr lang="cs-CZ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Radiology 1996;200:271-276</a:t>
            </a:r>
          </a:p>
          <a:p>
            <a:pPr algn="l"/>
            <a:endParaRPr lang="cs-CZ" sz="1400" i="1" dirty="0">
              <a:latin typeface="AdvPSA88A"/>
            </a:endParaRPr>
          </a:p>
          <a:p>
            <a:pPr algn="l"/>
            <a:r>
              <a:rPr lang="en-US" sz="14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Schafer U, </a:t>
            </a:r>
            <a:r>
              <a:rPr lang="en-US" sz="14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Micke</a:t>
            </a:r>
            <a:r>
              <a:rPr lang="en-US" sz="14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O, </a:t>
            </a:r>
            <a:r>
              <a:rPr lang="en-US" sz="14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Glashorster</a:t>
            </a:r>
            <a:r>
              <a:rPr lang="en-US" sz="14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M, et al. [The radiotherapy treatment</a:t>
            </a:r>
            <a:r>
              <a:rPr lang="cs-CZ" sz="14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painful calcaneal spurs]. </a:t>
            </a:r>
            <a:r>
              <a:rPr lang="en-US" sz="14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Strahlenther</a:t>
            </a:r>
            <a:r>
              <a:rPr lang="en-US" sz="14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Onkol</a:t>
            </a:r>
            <a:r>
              <a:rPr lang="en-US" sz="140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1995;171:202-206.</a:t>
            </a:r>
            <a:endParaRPr lang="cs-CZ" sz="1400" i="1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cs-CZ" sz="1400" b="0" i="1" u="none" strike="noStrike" baseline="0" dirty="0" err="1">
                <a:latin typeface="AdvPSA88A"/>
              </a:rPr>
              <a:t>Muecke</a:t>
            </a:r>
            <a:r>
              <a:rPr lang="cs-CZ" sz="1400" b="0" i="1" u="none" strike="noStrike" baseline="0" dirty="0">
                <a:latin typeface="AdvPSA88A"/>
              </a:rPr>
              <a:t> R, </a:t>
            </a:r>
            <a:r>
              <a:rPr lang="cs-CZ" sz="1400" b="0" i="1" u="none" strike="noStrike" baseline="0" dirty="0" err="1">
                <a:latin typeface="AdvPSA88A"/>
              </a:rPr>
              <a:t>Micke</a:t>
            </a:r>
            <a:r>
              <a:rPr lang="cs-CZ" sz="1400" b="0" i="1" u="none" strike="noStrike" baseline="0" dirty="0">
                <a:latin typeface="AdvPSA88A"/>
              </a:rPr>
              <a:t> O, Reichl B, et al. </a:t>
            </a:r>
            <a:r>
              <a:rPr lang="cs-CZ" sz="1400" b="0" i="1" u="none" strike="noStrike" baseline="0" dirty="0" err="1">
                <a:latin typeface="AdvPSA88A"/>
              </a:rPr>
              <a:t>Demographic</a:t>
            </a:r>
            <a:r>
              <a:rPr lang="cs-CZ" sz="1400" b="0" i="1" u="none" strike="noStrike" baseline="0" dirty="0">
                <a:latin typeface="AdvPSA88A"/>
              </a:rPr>
              <a:t>, </a:t>
            </a:r>
            <a:r>
              <a:rPr lang="cs-CZ" sz="1400" b="0" i="1" u="none" strike="noStrike" baseline="0" dirty="0" err="1">
                <a:latin typeface="AdvPSA88A"/>
              </a:rPr>
              <a:t>clinical</a:t>
            </a:r>
            <a:r>
              <a:rPr lang="cs-CZ" sz="1400" b="0" i="1" u="none" strike="noStrike" baseline="0" dirty="0">
                <a:latin typeface="AdvPSA88A"/>
              </a:rPr>
              <a:t> and </a:t>
            </a:r>
            <a:r>
              <a:rPr lang="en-US" sz="1400" b="0" i="1" u="none" strike="noStrike" baseline="0" dirty="0">
                <a:latin typeface="AdvPSA88A"/>
              </a:rPr>
              <a:t>treatment related predictors for event-free probability following </a:t>
            </a:r>
            <a:r>
              <a:rPr lang="en-US" sz="1400" b="0" i="1" u="none" strike="noStrike" baseline="0" dirty="0" err="1">
                <a:latin typeface="AdvPSA88A"/>
              </a:rPr>
              <a:t>lowdose</a:t>
            </a:r>
            <a:r>
              <a:rPr lang="cs-CZ" sz="1400" i="1" dirty="0">
                <a:latin typeface="AdvPSA88A"/>
              </a:rPr>
              <a:t> </a:t>
            </a:r>
            <a:r>
              <a:rPr lang="en-US" sz="1400" b="0" i="1" u="none" strike="noStrike" baseline="0" dirty="0">
                <a:latin typeface="AdvPSA88A"/>
              </a:rPr>
              <a:t>radiotherapy for painful heel </a:t>
            </a:r>
            <a:r>
              <a:rPr lang="en-US" sz="1400" b="0" i="1" u="none" strike="noStrike" baseline="0" dirty="0" err="1">
                <a:latin typeface="AdvPSA88A"/>
              </a:rPr>
              <a:t>spurs</a:t>
            </a:r>
            <a:r>
              <a:rPr lang="en-US" sz="1400" b="0" i="1" u="none" strike="noStrike" baseline="0" dirty="0" err="1">
                <a:latin typeface="AdvPS44A44B"/>
              </a:rPr>
              <a:t>d</a:t>
            </a:r>
            <a:r>
              <a:rPr lang="en-US" sz="1400" b="0" i="1" u="none" strike="noStrike" baseline="0" dirty="0" err="1">
                <a:latin typeface="AdvPSA88A"/>
              </a:rPr>
              <a:t>a</a:t>
            </a:r>
            <a:r>
              <a:rPr lang="en-US" sz="1400" b="0" i="1" u="none" strike="noStrike" baseline="0" dirty="0">
                <a:latin typeface="AdvPSA88A"/>
              </a:rPr>
              <a:t> retrospective multicenter</a:t>
            </a:r>
            <a:r>
              <a:rPr lang="cs-CZ" sz="1400" b="0" i="1" u="none" strike="noStrike" baseline="0" dirty="0">
                <a:latin typeface="AdvPSA88A"/>
              </a:rPr>
              <a:t> </a:t>
            </a:r>
            <a:r>
              <a:rPr lang="en-US" sz="1400" b="0" i="1" u="none" strike="noStrike" baseline="0" dirty="0">
                <a:latin typeface="AdvPSA88A"/>
              </a:rPr>
              <a:t>study of 502 patients. </a:t>
            </a:r>
            <a:r>
              <a:rPr lang="en-US" sz="1400" b="0" i="1" u="none" strike="noStrike" baseline="0" dirty="0">
                <a:latin typeface="AdvPSA88C"/>
              </a:rPr>
              <a:t>Acta Oncol </a:t>
            </a:r>
            <a:r>
              <a:rPr lang="en-US" sz="1400" b="0" i="1" u="none" strike="noStrike" baseline="0" dirty="0">
                <a:latin typeface="AdvPSA88A"/>
              </a:rPr>
              <a:t>2007;46:239-246.</a:t>
            </a:r>
            <a:endParaRPr lang="cs-CZ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" name="Obrázek 3" descr="Obsah obrázku text, snímek obrazovky, design&#10;&#10;Obsah vygenerovaný umělou inteligencí může být nesprávný.">
            <a:extLst>
              <a:ext uri="{FF2B5EF4-FFF2-40B4-BE49-F238E27FC236}">
                <a16:creationId xmlns:a16="http://schemas.microsoft.com/office/drawing/2014/main" id="{B7A474F8-1DEB-ABE2-2DEB-D8754F66B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58" y="3429000"/>
            <a:ext cx="3508825" cy="1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30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entgenový snímek, Zobrazovací metoda v lékařství, radiologie, Lékařská radiografie&#10;&#10;Obsah vygenerovaný umělou inteligencí může být nesprávný.">
            <a:extLst>
              <a:ext uri="{FF2B5EF4-FFF2-40B4-BE49-F238E27FC236}">
                <a16:creationId xmlns:a16="http://schemas.microsoft.com/office/drawing/2014/main" id="{257E64DE-3603-4B74-D2FC-0BA799042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2" t="15835" r="3871" b="8782"/>
          <a:stretch/>
        </p:blipFill>
        <p:spPr>
          <a:xfrm>
            <a:off x="97319" y="1230004"/>
            <a:ext cx="6821714" cy="5169703"/>
          </a:xfrm>
          <a:prstGeom prst="rect">
            <a:avLst/>
          </a:prstGeom>
        </p:spPr>
      </p:pic>
      <p:pic>
        <p:nvPicPr>
          <p:cNvPr id="11" name="Obrázek 10" descr="Obsah obrázku rentgenový snímek, Zobrazovací metoda v lékařství, radiologie, radiografie&#10;&#10;Obsah vygenerovaný umělou inteligencí může být nesprávný.">
            <a:extLst>
              <a:ext uri="{FF2B5EF4-FFF2-40B4-BE49-F238E27FC236}">
                <a16:creationId xmlns:a16="http://schemas.microsoft.com/office/drawing/2014/main" id="{BB153FE3-F5BA-71C6-93AA-954FA6DAD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4" t="4074" r="45507" b="11058"/>
          <a:stretch/>
        </p:blipFill>
        <p:spPr>
          <a:xfrm>
            <a:off x="7123657" y="579478"/>
            <a:ext cx="4971024" cy="582022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DBB6AC8A-34EC-D354-CF62-6B4244E772AA}"/>
              </a:ext>
            </a:extLst>
          </p:cNvPr>
          <p:cNvSpPr txBox="1"/>
          <p:nvPr/>
        </p:nvSpPr>
        <p:spPr>
          <a:xfrm>
            <a:off x="1484504" y="466160"/>
            <a:ext cx="601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Zvážit přínos a rizikové faktory!</a:t>
            </a:r>
          </a:p>
        </p:txBody>
      </p:sp>
    </p:spTree>
    <p:extLst>
      <p:ext uri="{BB962C8B-B14F-4D97-AF65-F5344CB8AC3E}">
        <p14:creationId xmlns:p14="http://schemas.microsoft.com/office/powerpoint/2010/main" val="8703598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obrazovací metoda v lékařství, radiologie, Lékařská radiografie, radiografie&#10;&#10;Obsah vygenerovaný umělou inteligencí může být nesprávný.">
            <a:extLst>
              <a:ext uri="{FF2B5EF4-FFF2-40B4-BE49-F238E27FC236}">
                <a16:creationId xmlns:a16="http://schemas.microsoft.com/office/drawing/2014/main" id="{D23005A6-D0ED-92DE-92C6-05CCAB80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7" t="2405" r="51550" b="36830"/>
          <a:stretch/>
        </p:blipFill>
        <p:spPr>
          <a:xfrm>
            <a:off x="815893" y="2060077"/>
            <a:ext cx="3672591" cy="4167266"/>
          </a:xfrm>
          <a:prstGeom prst="rect">
            <a:avLst/>
          </a:prstGeom>
        </p:spPr>
      </p:pic>
      <p:pic>
        <p:nvPicPr>
          <p:cNvPr id="7" name="Obrázek 6" descr="Obsah obrázku Zobrazovací metoda v lékařství, radiologie, černobílý, černobílá&#10;&#10;Obsah vygenerovaný umělou inteligencí může být nesprávný.">
            <a:extLst>
              <a:ext uri="{FF2B5EF4-FFF2-40B4-BE49-F238E27FC236}">
                <a16:creationId xmlns:a16="http://schemas.microsoft.com/office/drawing/2014/main" id="{2FE33265-F38A-F745-8984-CE92AA039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6" r="52716" b="18689"/>
          <a:stretch/>
        </p:blipFill>
        <p:spPr>
          <a:xfrm>
            <a:off x="6590200" y="1094281"/>
            <a:ext cx="5396458" cy="5576343"/>
          </a:xfrm>
          <a:prstGeom prst="rect">
            <a:avLst/>
          </a:prstGeom>
        </p:spPr>
      </p:pic>
      <p:pic>
        <p:nvPicPr>
          <p:cNvPr id="11" name="Obrázek 10" descr="Obsah obrázku rentgenový snímek, Zobrazovací metoda v lékařství, radiologie, Lékařská radiografie&#10;&#10;Obsah vygenerovaný umělou inteligencí může být nesprávný.">
            <a:extLst>
              <a:ext uri="{FF2B5EF4-FFF2-40B4-BE49-F238E27FC236}">
                <a16:creationId xmlns:a16="http://schemas.microsoft.com/office/drawing/2014/main" id="{BB4BDCCC-CA28-A384-87CF-EA63E5897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t="6259" r="60012" b="41032"/>
          <a:stretch/>
        </p:blipFill>
        <p:spPr>
          <a:xfrm>
            <a:off x="4304794" y="735470"/>
            <a:ext cx="3231809" cy="36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10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F808CF-877F-6B44-1F42-0BBF079D0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851" y="1124289"/>
            <a:ext cx="6301012" cy="573371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Scott et al. emphasized that </a:t>
            </a:r>
            <a:r>
              <a:rPr lang="en-US" b="1" u="sng" dirty="0"/>
              <a:t>managing patient expectations is key</a:t>
            </a:r>
            <a:r>
              <a:rPr lang="en-US" b="1" dirty="0"/>
              <a:t> </a:t>
            </a:r>
            <a:r>
              <a:rPr lang="en-US" dirty="0"/>
              <a:t>in conditions like tendinopathy, where full recovery may not always be achievable</a:t>
            </a:r>
            <a:r>
              <a:rPr lang="cs-CZ" dirty="0"/>
              <a:t>.</a:t>
            </a:r>
          </a:p>
          <a:p>
            <a:pPr marL="0" indent="0" algn="l">
              <a:buNone/>
            </a:pPr>
            <a:endParaRPr lang="cs-CZ" sz="1400" b="0" i="0" u="none" strike="noStrike" baseline="0" dirty="0">
              <a:solidFill>
                <a:srgbClr val="222222"/>
              </a:solidFill>
              <a:latin typeface="PTSerif-Regular"/>
            </a:endParaRPr>
          </a:p>
          <a:p>
            <a:pPr marL="0" indent="0" algn="l">
              <a:buNone/>
            </a:pPr>
            <a:r>
              <a:rPr lang="en-US" sz="1400" b="0" i="0" u="none" strike="noStrike" baseline="0" dirty="0">
                <a:solidFill>
                  <a:srgbClr val="222222"/>
                </a:solidFill>
                <a:latin typeface="PTSerif-Regular"/>
              </a:rPr>
              <a:t>Scott A, Huisman E, Khan K: Conservative treatment of chronic Achilles tendinopathy . Can Med Assoc J.</a:t>
            </a:r>
            <a:r>
              <a:rPr lang="cs-CZ" sz="1400" b="0" i="0" u="none" strike="noStrike" baseline="0" dirty="0">
                <a:solidFill>
                  <a:srgbClr val="222222"/>
                </a:solidFill>
                <a:latin typeface="PTSerif-Regular"/>
              </a:rPr>
              <a:t> </a:t>
            </a:r>
            <a:r>
              <a:rPr lang="sv-SE" sz="1400" b="0" i="0" u="none" strike="noStrike" baseline="0" dirty="0">
                <a:solidFill>
                  <a:srgbClr val="222222"/>
                </a:solidFill>
                <a:latin typeface="PTSerif-Regular"/>
              </a:rPr>
              <a:t>2011, 183:1159-65. </a:t>
            </a:r>
            <a:r>
              <a:rPr lang="sv-SE" sz="1400" b="0" i="0" u="none" strike="noStrike" baseline="0" dirty="0">
                <a:solidFill>
                  <a:srgbClr val="15BDA5"/>
                </a:solidFill>
                <a:latin typeface="PTSerif-Regular"/>
              </a:rPr>
              <a:t>10.1503/cmaj.101680</a:t>
            </a:r>
            <a:endParaRPr lang="cs-CZ" sz="1400" dirty="0"/>
          </a:p>
        </p:txBody>
      </p:sp>
      <p:pic>
        <p:nvPicPr>
          <p:cNvPr id="11" name="Obrázek 10" descr="Obsah obrázku text, tráva, venku, dobytek&#10;&#10;Obsah vygenerovaný umělou inteligencí může být nesprávný.">
            <a:extLst>
              <a:ext uri="{FF2B5EF4-FFF2-40B4-BE49-F238E27FC236}">
                <a16:creationId xmlns:a16="http://schemas.microsoft.com/office/drawing/2014/main" id="{8BF54AC2-128B-ADE1-15DD-6027B23A2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1" y="326573"/>
            <a:ext cx="3808344" cy="653142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20B9A71-E8D3-1304-DC90-A3EA7586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667" t="38725" r="38213" b="22103"/>
          <a:stretch/>
        </p:blipFill>
        <p:spPr>
          <a:xfrm>
            <a:off x="406851" y="3875030"/>
            <a:ext cx="6152440" cy="270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85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typografie, kniha&#10;&#10;Obsah vygenerovaný umělou inteligencí může být nesprávný.">
            <a:extLst>
              <a:ext uri="{FF2B5EF4-FFF2-40B4-BE49-F238E27FC236}">
                <a16:creationId xmlns:a16="http://schemas.microsoft.com/office/drawing/2014/main" id="{F5540446-64EF-5D90-2EA1-9C75CA2D1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705429"/>
            <a:ext cx="731519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4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20000" r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blečení, osoba, interiér, invalidní vozík&#10;&#10;Obsah vygenerovaný umělou inteligencí může být nesprávný.">
            <a:extLst>
              <a:ext uri="{FF2B5EF4-FFF2-40B4-BE49-F238E27FC236}">
                <a16:creationId xmlns:a16="http://schemas.microsoft.com/office/drawing/2014/main" id="{31014C65-73CD-715F-D1D1-86B46455E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22"/>
          <a:stretch/>
        </p:blipFill>
        <p:spPr>
          <a:xfrm>
            <a:off x="5950856" y="992995"/>
            <a:ext cx="6241143" cy="4826342"/>
          </a:xfrm>
          <a:prstGeom prst="rect">
            <a:avLst/>
          </a:prstGeom>
        </p:spPr>
      </p:pic>
      <p:pic>
        <p:nvPicPr>
          <p:cNvPr id="11" name="Obrázek 10" descr="Obsah obrázku Bílý plášť, kabát, osoba, Lékařské vybavení&#10;&#10;Obsah vygenerovaný umělou inteligencí může být nesprávný.">
            <a:extLst>
              <a:ext uri="{FF2B5EF4-FFF2-40B4-BE49-F238E27FC236}">
                <a16:creationId xmlns:a16="http://schemas.microsoft.com/office/drawing/2014/main" id="{E8FA2DC0-A884-8733-44B9-3F180F3D6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69" y="-438"/>
            <a:ext cx="5953125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3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PC hra, Akční adventura, Počítačové kresby, Strategická videohra&#10;&#10;Obsah vygenerovaný umělou inteligencí může být nesprávný.">
            <a:extLst>
              <a:ext uri="{FF2B5EF4-FFF2-40B4-BE49-F238E27FC236}">
                <a16:creationId xmlns:a16="http://schemas.microsoft.com/office/drawing/2014/main" id="{CD1CFDDE-938B-0BB8-A7F2-1B0A7089E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7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C4060864-3206-9797-C550-221DCDD7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790" y="1451028"/>
            <a:ext cx="4889546" cy="395594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7CF7251-423F-580D-E7A7-560073CCE03F}"/>
              </a:ext>
            </a:extLst>
          </p:cNvPr>
          <p:cNvSpPr txBox="1"/>
          <p:nvPr/>
        </p:nvSpPr>
        <p:spPr>
          <a:xfrm>
            <a:off x="1527866" y="300388"/>
            <a:ext cx="5021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/>
              <a:t>Klinický obraz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A42A20C-39D1-6E97-6EF4-EF4618EFFC96}"/>
              </a:ext>
            </a:extLst>
          </p:cNvPr>
          <p:cNvSpPr txBox="1"/>
          <p:nvPr/>
        </p:nvSpPr>
        <p:spPr>
          <a:xfrm>
            <a:off x="514664" y="1344901"/>
            <a:ext cx="646308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Anatomická lokalizace místa bolestivosti</a:t>
            </a:r>
          </a:p>
          <a:p>
            <a:pPr marL="285750" indent="-285750">
              <a:buFontTx/>
              <a:buChar char="-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plantární </a:t>
            </a: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fasciitis</a:t>
            </a:r>
            <a:endParaRPr lang="cs-CZ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stress fr.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calcanea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neurom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entrapment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Baxterova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neuropatie,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n.plantaris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lat.)</a:t>
            </a: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heel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pad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syndrom, atrofie tuk. Polštáře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plosky</a:t>
            </a: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plantární bradavice</a:t>
            </a:r>
          </a:p>
          <a:p>
            <a:pPr marL="285750" indent="-285750">
              <a:buFontTx/>
              <a:buChar char="-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tendinopatie</a:t>
            </a:r>
            <a:r>
              <a:rPr lang="cs-CZ" sz="2000" b="1" dirty="0">
                <a:latin typeface="Calibri" panose="020F0502020204030204" pitchFamily="34" charset="0"/>
                <a:cs typeface="Calibri" panose="020F0502020204030204" pitchFamily="34" charset="0"/>
              </a:rPr>
              <a:t> Achillovy šlachy</a:t>
            </a: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Haglundova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deformita (prominence)</a:t>
            </a: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retrokalk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. bursitis</a:t>
            </a: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Haglund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-Severova choroba</a:t>
            </a:r>
          </a:p>
          <a:p>
            <a:pPr marL="285750" indent="-285750">
              <a:buFontTx/>
              <a:buChar char="-"/>
            </a:pPr>
            <a:endParaRPr lang="cs-CZ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sy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tarsálního tunelu</a:t>
            </a:r>
          </a:p>
          <a:p>
            <a:pPr marL="285750" indent="-285750">
              <a:buFontTx/>
              <a:buChar char="-"/>
            </a:pP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fibromatóza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 plant. fascie</a:t>
            </a:r>
          </a:p>
          <a:p>
            <a:pPr marL="285750" indent="-285750">
              <a:buFontTx/>
              <a:buChar char="-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70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rentgenový snímek, Zobrazovací metoda v lékařství, radiologie, radiografie&#10;&#10;Obsah vygenerovaný umělou inteligencí může být nesprávný.">
            <a:extLst>
              <a:ext uri="{FF2B5EF4-FFF2-40B4-BE49-F238E27FC236}">
                <a16:creationId xmlns:a16="http://schemas.microsoft.com/office/drawing/2014/main" id="{6B644A95-7B17-049D-2296-15FEF48A1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642" y="1120038"/>
            <a:ext cx="6946920" cy="5348514"/>
          </a:xfrm>
          <a:prstGeom prst="rect">
            <a:avLst/>
          </a:prstGeom>
        </p:spPr>
      </p:pic>
      <p:pic>
        <p:nvPicPr>
          <p:cNvPr id="7" name="Obrázek 6" descr="Obsah obrázku Lidská tvář, osoba, dívka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B0C3A038-031A-7137-322C-5F2F97863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6034" b="6866"/>
          <a:stretch/>
        </p:blipFill>
        <p:spPr>
          <a:xfrm>
            <a:off x="6885480" y="1120038"/>
            <a:ext cx="5171608" cy="534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5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C6A286-D800-47A1-2622-5D8414171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7200" y="166914"/>
            <a:ext cx="10279744" cy="5559539"/>
          </a:xfrm>
        </p:spPr>
        <p:txBody>
          <a:bodyPr/>
          <a:lstStyle/>
          <a:p>
            <a:pPr marL="0" indent="0" algn="l">
              <a:buNone/>
            </a:pPr>
            <a:endParaRPr lang="cs-CZ" sz="2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en-US" sz="2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There is a consensus, but limited evidence, that nonsurgical</a:t>
            </a:r>
            <a:r>
              <a:rPr lang="cs-CZ" sz="2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methods should be attempted before surgery is</a:t>
            </a:r>
            <a:r>
              <a:rPr lang="cs-CZ" sz="22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200" b="1" i="0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advocated</a:t>
            </a:r>
            <a:r>
              <a:rPr lang="cs-CZ" sz="22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marL="0" indent="0" algn="l">
              <a:buNone/>
            </a:pPr>
            <a:endParaRPr lang="cs-CZ" sz="800" b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cs-CZ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Kearney R, Costa ML. Insertional Achilles tendinopathy management: a</a:t>
            </a:r>
            <a:r>
              <a:rPr lang="cs-CZ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14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systematic review. Foot Ankle Int. 2010;31(8):689–94.</a:t>
            </a:r>
            <a:endParaRPr lang="cs-CZ" sz="1400" b="1" i="1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5D6C8F0-CE7C-E946-3D3F-E936E7EE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62" t="33008" r="23572" b="4104"/>
          <a:stretch/>
        </p:blipFill>
        <p:spPr>
          <a:xfrm>
            <a:off x="4717143" y="2278744"/>
            <a:ext cx="6342743" cy="43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340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1760</TotalTime>
  <Words>3725</Words>
  <Application>Microsoft Office PowerPoint</Application>
  <PresentationFormat>Širokoúhlá obrazovka</PresentationFormat>
  <Paragraphs>349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63" baseType="lpstr">
      <vt:lpstr>AdvPS44A44B</vt:lpstr>
      <vt:lpstr>AdvPSA88A</vt:lpstr>
      <vt:lpstr>AdvPSA88C</vt:lpstr>
      <vt:lpstr>AdvTT86d47313</vt:lpstr>
      <vt:lpstr>AdvTTb5929f4c</vt:lpstr>
      <vt:lpstr>AdvTTb5929f4c+20</vt:lpstr>
      <vt:lpstr>Aptos</vt:lpstr>
      <vt:lpstr>Aptos Display</vt:lpstr>
      <vt:lpstr>Arial</vt:lpstr>
      <vt:lpstr>Calibri</vt:lpstr>
      <vt:lpstr>CKAFH C+ Adv O T 863180fb</vt:lpstr>
      <vt:lpstr>CKAPD F+ Adv O T 863180fb+fb</vt:lpstr>
      <vt:lpstr>CKCGN N+ Adv O T 863180fb+ 20</vt:lpstr>
      <vt:lpstr>MyriadPro-Light</vt:lpstr>
      <vt:lpstr>PTSerif-Regular</vt:lpstr>
      <vt:lpstr>WarnockPro-Regular</vt:lpstr>
      <vt:lpstr>Motiv Office</vt:lpstr>
      <vt:lpstr>Prezentace aplikace PowerPoint</vt:lpstr>
      <vt:lpstr>Prezentace aplikace PowerPoint</vt:lpstr>
      <vt:lpstr> Epidemiologie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Úponové bolesti AŠ</vt:lpstr>
      <vt:lpstr>Úponové bolesti AŠ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ESWT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Klouda</dc:creator>
  <cp:lastModifiedBy>Jan Klouda</cp:lastModifiedBy>
  <cp:revision>99</cp:revision>
  <dcterms:created xsi:type="dcterms:W3CDTF">2025-10-20T20:57:15Z</dcterms:created>
  <dcterms:modified xsi:type="dcterms:W3CDTF">2025-11-22T05:27:29Z</dcterms:modified>
</cp:coreProperties>
</file>